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4"/>
  </p:handoutMasterIdLst>
  <p:sldIdLst>
    <p:sldId id="256" r:id="rId2"/>
    <p:sldId id="257" r:id="rId3"/>
    <p:sldId id="259" r:id="rId4"/>
    <p:sldId id="258" r:id="rId5"/>
    <p:sldId id="263" r:id="rId6"/>
    <p:sldId id="260" r:id="rId7"/>
    <p:sldId id="264" r:id="rId8"/>
    <p:sldId id="266" r:id="rId9"/>
    <p:sldId id="267" r:id="rId10"/>
    <p:sldId id="265" r:id="rId11"/>
    <p:sldId id="261" r:id="rId12"/>
    <p:sldId id="268" r:id="rId13"/>
    <p:sldId id="269" r:id="rId14"/>
    <p:sldId id="262" r:id="rId15"/>
    <p:sldId id="270" r:id="rId16"/>
    <p:sldId id="271" r:id="rId17"/>
    <p:sldId id="274" r:id="rId18"/>
    <p:sldId id="273" r:id="rId19"/>
    <p:sldId id="272" r:id="rId20"/>
    <p:sldId id="276" r:id="rId21"/>
    <p:sldId id="277" r:id="rId22"/>
    <p:sldId id="278" r:id="rId2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3EE2238C-49C2-419D-9642-BFBC56C71C08}" type="datetimeFigureOut">
              <a:rPr lang="zh-TW" altLang="en-US" smtClean="0"/>
              <a:t>2023/8/1</a:t>
            </a:fld>
            <a:endParaRPr lang="zh-TW" altLang="en-US"/>
          </a:p>
        </p:txBody>
      </p:sp>
      <p:sp>
        <p:nvSpPr>
          <p:cNvPr id="4" name="頁尾版面配置區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7CA845BC-7339-40EA-BBBA-DC64F2F3FB76}" type="slidenum">
              <a:rPr lang="zh-TW" altLang="en-US" smtClean="0"/>
              <a:t>‹#›</a:t>
            </a:fld>
            <a:endParaRPr lang="zh-TW" altLang="en-US"/>
          </a:p>
        </p:txBody>
      </p:sp>
    </p:spTree>
    <p:extLst>
      <p:ext uri="{BB962C8B-B14F-4D97-AF65-F5344CB8AC3E}">
        <p14:creationId xmlns:p14="http://schemas.microsoft.com/office/powerpoint/2010/main" val="8007801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8/1/2023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40F4739-9812-4A9F-890D-2AD6BA5F6EE8}" type="datetimeFigureOut">
              <a:rPr lang="en-US" dirty="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zh-TW" altLang="en-US"/>
              <a:t>按一下以編輯母片標題樣式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8845AC5-A3F8-44AA-BA8F-596CDCC976D3}"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zh-TW" altLang="en-US"/>
              <a:t>按一下以編輯母片標題樣式</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873B183-A821-4095-A363-9EC968635539}"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74D01B4-0AA5-45E6-B2E6-5FA4078AEBCF}"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AAA073D-A903-47F8-8D16-77642FB0DF1F}"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8/1/2023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E665CEB-0076-4E37-B880-BCEA9784DE0A}" type="datetimeFigureOut">
              <a:rPr lang="en-US" dirty="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6149E5E-3896-4118-99A7-7B85668F1C5E}" type="datetimeFigureOut">
              <a:rPr lang="en-US" dirty="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8/1/2023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nccutw.webex.com/nccutw/j.php?MTID=m505777c599731a3a08af44c07ef365d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FE6F50-9272-405A-A37B-F7D09B9AD152}"/>
              </a:ext>
            </a:extLst>
          </p:cNvPr>
          <p:cNvSpPr>
            <a:spLocks noGrp="1"/>
          </p:cNvSpPr>
          <p:nvPr>
            <p:ph type="ctrTitle"/>
          </p:nvPr>
        </p:nvSpPr>
        <p:spPr>
          <a:xfrm>
            <a:off x="1154955" y="1452282"/>
            <a:ext cx="8825658" cy="2444566"/>
          </a:xfrm>
        </p:spPr>
        <p:txBody>
          <a:bodyPr/>
          <a:lstStyle/>
          <a:p>
            <a:r>
              <a:rPr lang="zh-TW" altLang="en-US" sz="4800" b="1" dirty="0">
                <a:latin typeface="微軟正黑體" panose="020B0604030504040204" pitchFamily="34" charset="-120"/>
                <a:ea typeface="微軟正黑體" panose="020B0604030504040204" pitchFamily="34" charset="-120"/>
              </a:rPr>
              <a:t>國立政治大學</a:t>
            </a:r>
            <a:r>
              <a:rPr lang="en-US" altLang="zh-TW" sz="4800" b="1" dirty="0">
                <a:latin typeface="微軟正黑體" panose="020B0604030504040204" pitchFamily="34" charset="-120"/>
                <a:ea typeface="微軟正黑體" panose="020B0604030504040204" pitchFamily="34" charset="-120"/>
              </a:rPr>
              <a:t/>
            </a:r>
            <a:br>
              <a:rPr lang="en-US" altLang="zh-TW" sz="4800" b="1" dirty="0">
                <a:latin typeface="微軟正黑體" panose="020B0604030504040204" pitchFamily="34" charset="-120"/>
                <a:ea typeface="微軟正黑體" panose="020B0604030504040204" pitchFamily="34" charset="-120"/>
              </a:rPr>
            </a:br>
            <a:r>
              <a:rPr lang="en-US" altLang="zh-TW" sz="4800" b="1" dirty="0">
                <a:latin typeface="微軟正黑體" panose="020B0604030504040204" pitchFamily="34" charset="-120"/>
                <a:ea typeface="微軟正黑體" panose="020B0604030504040204" pitchFamily="34" charset="-120"/>
              </a:rPr>
              <a:t>112</a:t>
            </a:r>
            <a:r>
              <a:rPr lang="zh-TW" altLang="en-US" sz="4800" b="1" dirty="0">
                <a:latin typeface="微軟正黑體" panose="020B0604030504040204" pitchFamily="34" charset="-120"/>
                <a:ea typeface="微軟正黑體" panose="020B0604030504040204" pitchFamily="34" charset="-120"/>
              </a:rPr>
              <a:t>學年度第</a:t>
            </a:r>
            <a:r>
              <a:rPr lang="en-US" altLang="zh-TW" sz="4800" b="1" dirty="0">
                <a:latin typeface="微軟正黑體" panose="020B0604030504040204" pitchFamily="34" charset="-120"/>
                <a:ea typeface="微軟正黑體" panose="020B0604030504040204" pitchFamily="34" charset="-120"/>
              </a:rPr>
              <a:t>1</a:t>
            </a:r>
            <a:r>
              <a:rPr lang="zh-TW" altLang="en-US" sz="4800" b="1" dirty="0">
                <a:latin typeface="微軟正黑體" panose="020B0604030504040204" pitchFamily="34" charset="-120"/>
                <a:ea typeface="微軟正黑體" panose="020B0604030504040204" pitchFamily="34" charset="-120"/>
              </a:rPr>
              <a:t>學期</a:t>
            </a:r>
            <a:r>
              <a:rPr lang="en-US" altLang="zh-TW" sz="4800" b="1" dirty="0">
                <a:latin typeface="微軟正黑體" panose="020B0604030504040204" pitchFamily="34" charset="-120"/>
                <a:ea typeface="微軟正黑體" panose="020B0604030504040204" pitchFamily="34" charset="-120"/>
              </a:rPr>
              <a:t/>
            </a:r>
            <a:br>
              <a:rPr lang="en-US" altLang="zh-TW" sz="4800" b="1" dirty="0">
                <a:latin typeface="微軟正黑體" panose="020B0604030504040204" pitchFamily="34" charset="-120"/>
                <a:ea typeface="微軟正黑體" panose="020B0604030504040204" pitchFamily="34" charset="-120"/>
              </a:rPr>
            </a:br>
            <a:r>
              <a:rPr lang="zh-TW" altLang="en-US" sz="4800" b="1" dirty="0">
                <a:latin typeface="微軟正黑體" panose="020B0604030504040204" pitchFamily="34" charset="-120"/>
                <a:ea typeface="微軟正黑體" panose="020B0604030504040204" pitchFamily="34" charset="-120"/>
              </a:rPr>
              <a:t>教學相關補助計畫說明會</a:t>
            </a:r>
          </a:p>
        </p:txBody>
      </p:sp>
      <p:sp>
        <p:nvSpPr>
          <p:cNvPr id="6" name="文字方塊 5">
            <a:extLst>
              <a:ext uri="{FF2B5EF4-FFF2-40B4-BE49-F238E27FC236}">
                <a16:creationId xmlns:a16="http://schemas.microsoft.com/office/drawing/2014/main" id="{1343F034-A0BD-4585-96EA-643CCF47959E}"/>
              </a:ext>
            </a:extLst>
          </p:cNvPr>
          <p:cNvSpPr txBox="1"/>
          <p:nvPr/>
        </p:nvSpPr>
        <p:spPr>
          <a:xfrm>
            <a:off x="1251774" y="4482388"/>
            <a:ext cx="10011483" cy="923330"/>
          </a:xfrm>
          <a:prstGeom prst="rect">
            <a:avLst/>
          </a:prstGeom>
          <a:noFill/>
        </p:spPr>
        <p:txBody>
          <a:bodyPr wrap="square" rtlCol="0">
            <a:spAutoFit/>
          </a:bodyPr>
          <a:lstStyle/>
          <a:p>
            <a:r>
              <a:rPr lang="en-US" altLang="zh-TW" b="1" dirty="0">
                <a:solidFill>
                  <a:schemeClr val="bg1"/>
                </a:solidFill>
                <a:latin typeface="微軟正黑體" panose="020B0604030504040204" pitchFamily="34" charset="-120"/>
                <a:ea typeface="微軟正黑體" panose="020B0604030504040204" pitchFamily="34" charset="-120"/>
              </a:rPr>
              <a:t>2023</a:t>
            </a:r>
            <a:r>
              <a:rPr lang="zh-TW" altLang="en-US" b="1" dirty="0">
                <a:solidFill>
                  <a:schemeClr val="bg1"/>
                </a:solidFill>
                <a:latin typeface="微軟正黑體" panose="020B0604030504040204" pitchFamily="34" charset="-120"/>
                <a:ea typeface="微軟正黑體" panose="020B0604030504040204" pitchFamily="34" charset="-120"/>
              </a:rPr>
              <a:t>年</a:t>
            </a:r>
            <a:r>
              <a:rPr lang="en-US" altLang="zh-TW" b="1" dirty="0">
                <a:solidFill>
                  <a:schemeClr val="bg1"/>
                </a:solidFill>
                <a:latin typeface="微軟正黑體" panose="020B0604030504040204" pitchFamily="34" charset="-120"/>
                <a:ea typeface="微軟正黑體" panose="020B0604030504040204" pitchFamily="34" charset="-120"/>
              </a:rPr>
              <a:t>8</a:t>
            </a:r>
            <a:r>
              <a:rPr lang="zh-TW" altLang="en-US" b="1" dirty="0">
                <a:solidFill>
                  <a:schemeClr val="bg1"/>
                </a:solidFill>
                <a:latin typeface="微軟正黑體" panose="020B0604030504040204" pitchFamily="34" charset="-120"/>
                <a:ea typeface="微軟正黑體" panose="020B0604030504040204" pitchFamily="34" charset="-120"/>
              </a:rPr>
              <a:t>月</a:t>
            </a:r>
            <a:r>
              <a:rPr lang="en-US" altLang="zh-TW" b="1" dirty="0">
                <a:solidFill>
                  <a:schemeClr val="bg1"/>
                </a:solidFill>
                <a:latin typeface="微軟正黑體" panose="020B0604030504040204" pitchFamily="34" charset="-120"/>
                <a:ea typeface="微軟正黑體" panose="020B0604030504040204" pitchFamily="34" charset="-120"/>
              </a:rPr>
              <a:t>2</a:t>
            </a:r>
            <a:r>
              <a:rPr lang="zh-TW" altLang="en-US" b="1" dirty="0">
                <a:solidFill>
                  <a:schemeClr val="bg1"/>
                </a:solidFill>
                <a:latin typeface="微軟正黑體" panose="020B0604030504040204" pitchFamily="34" charset="-120"/>
                <a:ea typeface="微軟正黑體" panose="020B0604030504040204" pitchFamily="34" charset="-120"/>
              </a:rPr>
              <a:t>日 </a:t>
            </a:r>
            <a:r>
              <a:rPr lang="en-US" altLang="zh-TW" b="1" dirty="0">
                <a:solidFill>
                  <a:schemeClr val="bg1"/>
                </a:solidFill>
                <a:latin typeface="微軟正黑體" panose="020B0604030504040204" pitchFamily="34" charset="-120"/>
                <a:ea typeface="微軟正黑體" panose="020B0604030504040204" pitchFamily="34" charset="-120"/>
              </a:rPr>
              <a:t>10</a:t>
            </a:r>
            <a:r>
              <a:rPr lang="zh-TW" altLang="en-US" b="1" dirty="0">
                <a:solidFill>
                  <a:schemeClr val="bg1"/>
                </a:solidFill>
                <a:latin typeface="微軟正黑體" panose="020B0604030504040204" pitchFamily="34" charset="-120"/>
                <a:ea typeface="微軟正黑體" panose="020B0604030504040204" pitchFamily="34" charset="-120"/>
              </a:rPr>
              <a:t>：</a:t>
            </a:r>
            <a:r>
              <a:rPr lang="en-US" altLang="zh-TW" b="1" dirty="0">
                <a:solidFill>
                  <a:schemeClr val="bg1"/>
                </a:solidFill>
                <a:latin typeface="微軟正黑體" panose="020B0604030504040204" pitchFamily="34" charset="-120"/>
                <a:ea typeface="微軟正黑體" panose="020B0604030504040204" pitchFamily="34" charset="-120"/>
              </a:rPr>
              <a:t>30</a:t>
            </a:r>
            <a:r>
              <a:rPr lang="zh-TW" altLang="en-US" b="1" dirty="0">
                <a:solidFill>
                  <a:schemeClr val="bg1"/>
                </a:solidFill>
                <a:latin typeface="微軟正黑體" panose="020B0604030504040204" pitchFamily="34" charset="-120"/>
                <a:ea typeface="微軟正黑體" panose="020B0604030504040204" pitchFamily="34" charset="-120"/>
              </a:rPr>
              <a:t>～</a:t>
            </a:r>
            <a:r>
              <a:rPr lang="en-US" altLang="zh-TW" b="1" dirty="0">
                <a:solidFill>
                  <a:schemeClr val="bg1"/>
                </a:solidFill>
                <a:latin typeface="微軟正黑體" panose="020B0604030504040204" pitchFamily="34" charset="-120"/>
                <a:ea typeface="微軟正黑體" panose="020B0604030504040204" pitchFamily="34" charset="-120"/>
              </a:rPr>
              <a:t>11</a:t>
            </a:r>
            <a:r>
              <a:rPr lang="zh-TW" altLang="en-US" b="1" dirty="0">
                <a:solidFill>
                  <a:schemeClr val="bg1"/>
                </a:solidFill>
                <a:latin typeface="微軟正黑體" panose="020B0604030504040204" pitchFamily="34" charset="-120"/>
                <a:ea typeface="微軟正黑體" panose="020B0604030504040204" pitchFamily="34" charset="-120"/>
              </a:rPr>
              <a:t>：</a:t>
            </a:r>
            <a:r>
              <a:rPr lang="en-US" altLang="zh-TW" b="1" dirty="0">
                <a:solidFill>
                  <a:schemeClr val="bg1"/>
                </a:solidFill>
                <a:latin typeface="微軟正黑體" panose="020B0604030504040204" pitchFamily="34" charset="-120"/>
                <a:ea typeface="微軟正黑體" panose="020B0604030504040204" pitchFamily="34" charset="-120"/>
              </a:rPr>
              <a:t>30</a:t>
            </a:r>
          </a:p>
          <a:p>
            <a:endParaRPr lang="en-US" altLang="zh-TW" b="1" dirty="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hlinkClick r:id="rId2"/>
              </a:rPr>
              <a:t>線上會議</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069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教學創新課程補助計畫</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7CE15285-9D36-4DFD-8803-696B3B013DA0}"/>
              </a:ext>
            </a:extLst>
          </p:cNvPr>
          <p:cNvSpPr>
            <a:spLocks noGrp="1"/>
          </p:cNvSpPr>
          <p:nvPr>
            <p:ph idx="1"/>
          </p:nvPr>
        </p:nvSpPr>
        <p:spPr>
          <a:xfrm>
            <a:off x="297628" y="2302137"/>
            <a:ext cx="11596744" cy="4173968"/>
          </a:xfrm>
        </p:spPr>
        <p:txBody>
          <a:bodyPr>
            <a:normAutofit fontScale="92500" lnSpcReduction="10000"/>
          </a:bodyPr>
          <a:lstStyle/>
          <a:p>
            <a:pPr marL="0" indent="0">
              <a:buClr>
                <a:schemeClr val="tx2">
                  <a:lumMod val="75000"/>
                </a:schemeClr>
              </a:buClr>
              <a:buNone/>
            </a:pPr>
            <a:r>
              <a:rPr lang="zh-TW" altLang="en-US" sz="2000" b="1" dirty="0">
                <a:latin typeface="微軟正黑體" panose="020B0604030504040204" pitchFamily="34" charset="-120"/>
                <a:ea typeface="微軟正黑體" panose="020B0604030504040204" pitchFamily="34" charset="-120"/>
              </a:rPr>
              <a:t>補助經費</a:t>
            </a:r>
            <a:endParaRPr lang="en-US" altLang="zh-TW" sz="2000" b="1" dirty="0">
              <a:latin typeface="微軟正黑體" panose="020B0604030504040204" pitchFamily="34" charset="-120"/>
              <a:ea typeface="微軟正黑體" panose="020B0604030504040204" pitchFamily="34" charset="-120"/>
            </a:endParaRPr>
          </a:p>
          <a:p>
            <a:pPr lvl="1">
              <a:buClr>
                <a:schemeClr val="tx2">
                  <a:lumMod val="75000"/>
                </a:schemeClr>
              </a:buClr>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人文關懷、社會參與、訊息識讀、跨領域、</a:t>
            </a:r>
            <a:r>
              <a:rPr lang="en-US" altLang="zh-TW" sz="2000" b="1" dirty="0">
                <a:latin typeface="微軟正黑體" panose="020B0604030504040204" pitchFamily="34" charset="-120"/>
                <a:ea typeface="微軟正黑體" panose="020B0604030504040204" pitchFamily="34" charset="-120"/>
              </a:rPr>
              <a:t>STEAM</a:t>
            </a:r>
            <a:r>
              <a:rPr lang="zh-TW" altLang="en-US" sz="2000" b="1" dirty="0">
                <a:latin typeface="微軟正黑體" panose="020B0604030504040204" pitchFamily="34" charset="-120"/>
                <a:ea typeface="微軟正黑體" panose="020B0604030504040204" pitchFamily="34" charset="-120"/>
              </a:rPr>
              <a:t>、運用生成式</a:t>
            </a:r>
            <a:r>
              <a:rPr lang="en-US" altLang="zh-TW" sz="2000" b="1" dirty="0">
                <a:latin typeface="微軟正黑體" panose="020B0604030504040204" pitchFamily="34" charset="-120"/>
                <a:ea typeface="微軟正黑體" panose="020B0604030504040204" pitchFamily="34" charset="-120"/>
              </a:rPr>
              <a:t>AI</a:t>
            </a:r>
            <a:r>
              <a:rPr lang="zh-TW" altLang="en-US" sz="2000" b="1" dirty="0">
                <a:latin typeface="微軟正黑體" panose="020B0604030504040204" pitchFamily="34" charset="-120"/>
                <a:ea typeface="微軟正黑體" panose="020B0604030504040204" pitchFamily="34" charset="-120"/>
              </a:rPr>
              <a:t>、問題導向</a:t>
            </a:r>
            <a:r>
              <a:rPr lang="en-US" altLang="zh-TW" sz="2000" b="1" dirty="0">
                <a:latin typeface="微軟正黑體" panose="020B0604030504040204" pitchFamily="34" charset="-120"/>
                <a:ea typeface="微軟正黑體" panose="020B0604030504040204" pitchFamily="34" charset="-120"/>
              </a:rPr>
              <a:t>PBL</a:t>
            </a:r>
          </a:p>
          <a:p>
            <a:pPr lvl="2">
              <a:buClr>
                <a:schemeClr val="tx2">
                  <a:lumMod val="75000"/>
                </a:schemeClr>
              </a:buClr>
              <a:buFont typeface="Wingdings" panose="05000000000000000000" pitchFamily="2" charset="2"/>
              <a:buChar char="ü"/>
            </a:pPr>
            <a:r>
              <a:rPr lang="zh-TW" altLang="en-US" sz="2000" b="1" dirty="0">
                <a:latin typeface="微軟正黑體" panose="020B0604030504040204" pitchFamily="34" charset="-120"/>
                <a:ea typeface="微軟正黑體" panose="020B0604030504040204" pitchFamily="34" charset="-120"/>
              </a:rPr>
              <a:t>每門課程業務費補助以不超過</a:t>
            </a: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萬元為原則。</a:t>
            </a:r>
            <a:endParaRPr lang="en-US" altLang="zh-TW" sz="2000" b="1" dirty="0">
              <a:latin typeface="微軟正黑體" panose="020B0604030504040204" pitchFamily="34" charset="-120"/>
              <a:ea typeface="微軟正黑體" panose="020B0604030504040204" pitchFamily="34" charset="-120"/>
            </a:endParaRPr>
          </a:p>
          <a:p>
            <a:pPr lvl="1">
              <a:buClr>
                <a:schemeClr val="tx2">
                  <a:lumMod val="75000"/>
                </a:schemeClr>
              </a:buClr>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跨領域共時授課課程</a:t>
            </a:r>
            <a:endParaRPr lang="en-US" altLang="zh-TW" sz="2000" b="1" dirty="0">
              <a:latin typeface="微軟正黑體" panose="020B0604030504040204" pitchFamily="34" charset="-120"/>
              <a:ea typeface="微軟正黑體" panose="020B0604030504040204" pitchFamily="34" charset="-120"/>
            </a:endParaRPr>
          </a:p>
          <a:p>
            <a:pPr lvl="2">
              <a:buClr>
                <a:schemeClr val="tx2">
                  <a:lumMod val="75000"/>
                </a:schemeClr>
              </a:buClr>
              <a:buFont typeface="Wingdings" panose="05000000000000000000" pitchFamily="2" charset="2"/>
              <a:buChar char="ü"/>
            </a:pPr>
            <a:r>
              <a:rPr lang="zh-TW" altLang="zh-TW" sz="2100" b="1" dirty="0">
                <a:latin typeface="微軟正黑體" panose="020B0604030504040204" pitchFamily="34" charset="-120"/>
                <a:ea typeface="微軟正黑體" panose="020B0604030504040204" pitchFamily="34" charset="-120"/>
              </a:rPr>
              <a:t>依教授鐘點費支給基準外加</a:t>
            </a:r>
            <a:r>
              <a:rPr lang="en-US" altLang="zh-TW" sz="2100" b="1" dirty="0">
                <a:latin typeface="微軟正黑體" panose="020B0604030504040204" pitchFamily="34" charset="-120"/>
                <a:ea typeface="微軟正黑體" panose="020B0604030504040204" pitchFamily="34" charset="-120"/>
              </a:rPr>
              <a:t>1</a:t>
            </a:r>
            <a:r>
              <a:rPr lang="zh-TW" altLang="zh-TW" sz="2100" b="1" dirty="0">
                <a:latin typeface="微軟正黑體" panose="020B0604030504040204" pitchFamily="34" charset="-120"/>
                <a:ea typeface="微軟正黑體" panose="020B0604030504040204" pitchFamily="34" charset="-120"/>
              </a:rPr>
              <a:t>倍授課時數之</a:t>
            </a:r>
            <a:r>
              <a:rPr lang="zh-TW" altLang="zh-TW" sz="2100" b="1" u="sng" dirty="0">
                <a:latin typeface="微軟正黑體" panose="020B0604030504040204" pitchFamily="34" charset="-120"/>
                <a:ea typeface="微軟正黑體" panose="020B0604030504040204" pitchFamily="34" charset="-120"/>
              </a:rPr>
              <a:t>教學創新獎勵費</a:t>
            </a:r>
            <a:r>
              <a:rPr lang="zh-TW" altLang="zh-TW" sz="2100" b="1" dirty="0">
                <a:latin typeface="微軟正黑體" panose="020B0604030504040204" pitchFamily="34" charset="-120"/>
                <a:ea typeface="微軟正黑體" panose="020B0604030504040204" pitchFamily="34" charset="-120"/>
              </a:rPr>
              <a:t>，並依申請案審查結果核定所有共授教師分配比例。</a:t>
            </a:r>
          </a:p>
          <a:p>
            <a:pPr lvl="2">
              <a:buClr>
                <a:schemeClr val="tx2">
                  <a:lumMod val="75000"/>
                </a:schemeClr>
              </a:buClr>
              <a:buFont typeface="Wingdings" panose="05000000000000000000" pitchFamily="2" charset="2"/>
              <a:buChar char="ü"/>
            </a:pPr>
            <a:r>
              <a:rPr lang="zh-TW" altLang="zh-TW" sz="2100" b="1" dirty="0">
                <a:latin typeface="微軟正黑體" panose="020B0604030504040204" pitchFamily="34" charset="-120"/>
                <a:ea typeface="微軟正黑體" panose="020B0604030504040204" pitchFamily="34" charset="-120"/>
              </a:rPr>
              <a:t>另得視課程規劃酌予補助業務費，每門課程以</a:t>
            </a:r>
            <a:r>
              <a:rPr lang="en-US" altLang="zh-TW" sz="2100" b="1" dirty="0">
                <a:latin typeface="微軟正黑體" panose="020B0604030504040204" pitchFamily="34" charset="-120"/>
                <a:ea typeface="微軟正黑體" panose="020B0604030504040204" pitchFamily="34" charset="-120"/>
              </a:rPr>
              <a:t>1</a:t>
            </a:r>
            <a:r>
              <a:rPr lang="zh-TW" altLang="zh-TW" sz="2100" b="1" dirty="0">
                <a:latin typeface="微軟正黑體" panose="020B0604030504040204" pitchFamily="34" charset="-120"/>
                <a:ea typeface="微軟正黑體" panose="020B0604030504040204" pitchFamily="34" charset="-120"/>
              </a:rPr>
              <a:t>萬元為上限。</a:t>
            </a:r>
          </a:p>
          <a:p>
            <a:pPr lvl="1">
              <a:buClr>
                <a:schemeClr val="tx2">
                  <a:lumMod val="75000"/>
                </a:schemeClr>
              </a:buClr>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跨校合作課程</a:t>
            </a:r>
            <a:endParaRPr lang="en-US" altLang="zh-TW" sz="2000" b="1" dirty="0">
              <a:latin typeface="微軟正黑體" panose="020B0604030504040204" pitchFamily="34" charset="-120"/>
              <a:ea typeface="微軟正黑體" panose="020B0604030504040204" pitchFamily="34" charset="-120"/>
            </a:endParaRPr>
          </a:p>
          <a:p>
            <a:pPr lvl="2">
              <a:buClr>
                <a:schemeClr val="tx2">
                  <a:lumMod val="75000"/>
                </a:schemeClr>
              </a:buClr>
              <a:buFont typeface="Wingdings" panose="05000000000000000000" pitchFamily="2" charset="2"/>
              <a:buChar char="ü"/>
            </a:pPr>
            <a:r>
              <a:rPr lang="zh-TW" altLang="en-US" sz="2000" b="1" dirty="0">
                <a:latin typeface="微軟正黑體" panose="020B0604030504040204" pitchFamily="34" charset="-120"/>
                <a:ea typeface="微軟正黑體" panose="020B0604030504040204" pitchFamily="34" charset="-120"/>
              </a:rPr>
              <a:t>因課程需要須前往合作學校實體授課，核發交通補助費每次壹仟元，以九週（次）為限。</a:t>
            </a:r>
          </a:p>
          <a:p>
            <a:pPr lvl="2">
              <a:buClr>
                <a:schemeClr val="tx2">
                  <a:lumMod val="75000"/>
                </a:schemeClr>
              </a:buClr>
              <a:buFont typeface="Wingdings" panose="05000000000000000000" pitchFamily="2" charset="2"/>
              <a:buChar char="ü"/>
            </a:pPr>
            <a:r>
              <a:rPr lang="zh-TW" altLang="en-US" sz="2000" b="1" dirty="0">
                <a:latin typeface="微軟正黑體" panose="020B0604030504040204" pitchFamily="34" charset="-120"/>
                <a:ea typeface="微軟正黑體" panose="020B0604030504040204" pitchFamily="34" charset="-120"/>
              </a:rPr>
              <a:t>為不影響系所課程規劃，跨校合作課程授課時數不列計本校專任教師基本授課時數，另依授課教師職級鐘點費支給基準補助</a:t>
            </a:r>
            <a:r>
              <a:rPr lang="zh-TW" altLang="en-US" sz="2000" b="1" u="sng" dirty="0">
                <a:latin typeface="微軟正黑體" panose="020B0604030504040204" pitchFamily="34" charset="-120"/>
                <a:ea typeface="微軟正黑體" panose="020B0604030504040204" pitchFamily="34" charset="-120"/>
              </a:rPr>
              <a:t>教學創新獎勵費</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0832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a:xfrm>
            <a:off x="847239" y="1225947"/>
            <a:ext cx="10497521" cy="706964"/>
          </a:xfrm>
        </p:spPr>
        <p:txBody>
          <a:bodyPr/>
          <a:lstStyle/>
          <a:p>
            <a:pPr>
              <a:buClr>
                <a:schemeClr val="tx2">
                  <a:lumMod val="75000"/>
                </a:schemeClr>
              </a:buClr>
            </a:pPr>
            <a:r>
              <a:rPr lang="zh-TW" altLang="en-US" sz="3200" b="1" dirty="0">
                <a:latin typeface="微軟正黑體" panose="020B0604030504040204" pitchFamily="34" charset="-120"/>
                <a:ea typeface="微軟正黑體" panose="020B0604030504040204" pitchFamily="34" charset="-120"/>
              </a:rPr>
              <a:t>學系、學士學位學程及院設學士班總整課程補助計畫</a:t>
            </a:r>
            <a:r>
              <a:rPr lang="en-US" altLang="zh-TW" sz="3200" b="1" dirty="0">
                <a:latin typeface="微軟正黑體" panose="020B0604030504040204" pitchFamily="34" charset="-120"/>
                <a:ea typeface="微軟正黑體" panose="020B0604030504040204" pitchFamily="34" charset="-120"/>
              </a:rPr>
              <a:t>#1</a:t>
            </a:r>
          </a:p>
        </p:txBody>
      </p:sp>
      <p:sp>
        <p:nvSpPr>
          <p:cNvPr id="4" name="文字方塊 3">
            <a:extLst>
              <a:ext uri="{FF2B5EF4-FFF2-40B4-BE49-F238E27FC236}">
                <a16:creationId xmlns:a16="http://schemas.microsoft.com/office/drawing/2014/main" id="{B22B87EA-44CF-408D-B647-1C85445CEACF}"/>
              </a:ext>
            </a:extLst>
          </p:cNvPr>
          <p:cNvSpPr txBox="1"/>
          <p:nvPr/>
        </p:nvSpPr>
        <p:spPr>
          <a:xfrm>
            <a:off x="727934" y="2415268"/>
            <a:ext cx="10736132" cy="646331"/>
          </a:xfrm>
          <a:prstGeom prst="rect">
            <a:avLst/>
          </a:prstGeom>
          <a:noFill/>
        </p:spPr>
        <p:txBody>
          <a:bodyPr wrap="square" rtlCol="0">
            <a:spAutoFit/>
          </a:bodyPr>
          <a:lstStyle/>
          <a:p>
            <a:r>
              <a:rPr lang="zh-TW" altLang="en-US" sz="3600" b="1" dirty="0">
                <a:latin typeface="微軟正黑體" panose="020B0604030504040204" pitchFamily="34" charset="-120"/>
                <a:ea typeface="微軟正黑體" panose="020B0604030504040204" pitchFamily="34" charset="-120"/>
              </a:rPr>
              <a:t>補助對象：學系、學士學位學程及院設學士班</a:t>
            </a:r>
          </a:p>
        </p:txBody>
      </p:sp>
      <p:sp>
        <p:nvSpPr>
          <p:cNvPr id="5" name="文字方塊 4">
            <a:extLst>
              <a:ext uri="{FF2B5EF4-FFF2-40B4-BE49-F238E27FC236}">
                <a16:creationId xmlns:a16="http://schemas.microsoft.com/office/drawing/2014/main" id="{C24C9816-1971-43C0-A3E2-914D1BE9E785}"/>
              </a:ext>
            </a:extLst>
          </p:cNvPr>
          <p:cNvSpPr txBox="1"/>
          <p:nvPr/>
        </p:nvSpPr>
        <p:spPr>
          <a:xfrm>
            <a:off x="727934" y="3605511"/>
            <a:ext cx="10736132" cy="2554545"/>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總整課程</a:t>
            </a:r>
            <a:r>
              <a:rPr lang="en-US" altLang="zh-TW" sz="3200" b="1" dirty="0">
                <a:latin typeface="微軟正黑體" panose="020B0604030504040204" pitchFamily="34" charset="-120"/>
                <a:ea typeface="微軟正黑體" panose="020B0604030504040204" pitchFamily="34" charset="-120"/>
              </a:rPr>
              <a:t>(Capstone Course)</a:t>
            </a:r>
            <a:r>
              <a:rPr lang="zh-TW" altLang="en-US"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endParaRPr lang="en-US" altLang="zh-TW" sz="3200" b="1" dirty="0">
              <a:latin typeface="微軟正黑體" panose="020B0604030504040204" pitchFamily="34" charset="-120"/>
              <a:ea typeface="微軟正黑體" panose="020B0604030504040204" pitchFamily="34" charset="-120"/>
            </a:endParaRPr>
          </a:p>
          <a:p>
            <a:r>
              <a:rPr lang="zh-TW" altLang="zh-TW" sz="3200" b="1" dirty="0">
                <a:effectLst/>
                <a:latin typeface="微軟正黑體" panose="020B0604030504040204" pitchFamily="34" charset="-120"/>
                <a:ea typeface="微軟正黑體" panose="020B0604030504040204" pitchFamily="34" charset="-120"/>
                <a:cs typeface="Times New Roman" panose="02020603050405020304" pitchFamily="18" charset="0"/>
              </a:rPr>
              <a:t>係指各學系依據核心能力之規劃，彙整並深化該學系初階與進階課程之高階整合性課程，以大三或大四之高年級課程為限。</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535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a:xfrm>
            <a:off x="847239" y="1225947"/>
            <a:ext cx="10497521" cy="706964"/>
          </a:xfrm>
        </p:spPr>
        <p:txBody>
          <a:bodyPr/>
          <a:lstStyle/>
          <a:p>
            <a:pPr>
              <a:buClr>
                <a:schemeClr val="tx2">
                  <a:lumMod val="75000"/>
                </a:schemeClr>
              </a:buClr>
            </a:pPr>
            <a:r>
              <a:rPr lang="zh-TW" altLang="en-US" sz="3200" b="1" dirty="0">
                <a:latin typeface="微軟正黑體" panose="020B0604030504040204" pitchFamily="34" charset="-120"/>
                <a:ea typeface="微軟正黑體" panose="020B0604030504040204" pitchFamily="34" charset="-120"/>
              </a:rPr>
              <a:t>學系、學士學位學程及院設學士班總整課程補助計畫</a:t>
            </a:r>
            <a:r>
              <a:rPr lang="en-US" altLang="zh-TW" sz="3200" b="1" dirty="0">
                <a:latin typeface="微軟正黑體" panose="020B0604030504040204" pitchFamily="34" charset="-120"/>
                <a:ea typeface="微軟正黑體" panose="020B0604030504040204" pitchFamily="34" charset="-120"/>
              </a:rPr>
              <a:t>#2</a:t>
            </a:r>
          </a:p>
        </p:txBody>
      </p:sp>
      <p:sp>
        <p:nvSpPr>
          <p:cNvPr id="6" name="文字方塊 5">
            <a:extLst>
              <a:ext uri="{FF2B5EF4-FFF2-40B4-BE49-F238E27FC236}">
                <a16:creationId xmlns:a16="http://schemas.microsoft.com/office/drawing/2014/main" id="{D5344DA9-8EF0-41B9-A914-D8FEA6DA7872}"/>
              </a:ext>
            </a:extLst>
          </p:cNvPr>
          <p:cNvSpPr txBox="1"/>
          <p:nvPr/>
        </p:nvSpPr>
        <p:spPr>
          <a:xfrm>
            <a:off x="1074120" y="2430400"/>
            <a:ext cx="10043758" cy="4031873"/>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審查重點：</a:t>
            </a:r>
            <a:endParaRPr lang="en-US" altLang="zh-TW" sz="3200" b="1" dirty="0">
              <a:latin typeface="微軟正黑體" panose="020B0604030504040204" pitchFamily="34" charset="-120"/>
              <a:ea typeface="微軟正黑體" panose="020B0604030504040204" pitchFamily="34" charset="-120"/>
            </a:endParaRPr>
          </a:p>
          <a:p>
            <a:endParaRPr lang="en-US" altLang="zh-TW" sz="3200" b="1" dirty="0">
              <a:latin typeface="微軟正黑體" panose="020B0604030504040204" pitchFamily="34" charset="-120"/>
              <a:ea typeface="微軟正黑體" panose="020B0604030504040204" pitchFamily="34" charset="-120"/>
            </a:endParaRPr>
          </a:p>
          <a:p>
            <a:pPr marL="457200" lvl="0" indent="-457200">
              <a:buFont typeface="Wingdings" panose="05000000000000000000" pitchFamily="2" charset="2"/>
              <a:buChar char="ü"/>
            </a:pPr>
            <a:r>
              <a:rPr lang="zh-TW" altLang="zh-TW" sz="2400" b="1" dirty="0">
                <a:latin typeface="微軟正黑體" panose="020B0604030504040204" pitchFamily="34" charset="-120"/>
                <a:ea typeface="微軟正黑體" panose="020B0604030504040204" pitchFamily="34" charset="-120"/>
              </a:rPr>
              <a:t>總整課程與學系整體課程規劃的關連性，以及總整課程在學系整體課程架構中的角色</a:t>
            </a:r>
          </a:p>
          <a:p>
            <a:pPr marL="457200" lvl="0" indent="-457200">
              <a:buFont typeface="Wingdings" panose="05000000000000000000" pitchFamily="2" charset="2"/>
              <a:buChar char="ü"/>
            </a:pPr>
            <a:r>
              <a:rPr lang="zh-TW" altLang="zh-TW" sz="2400" b="1" dirty="0">
                <a:latin typeface="微軟正黑體" panose="020B0604030504040204" pitchFamily="34" charset="-120"/>
                <a:ea typeface="微軟正黑體" panose="020B0604030504040204" pitchFamily="34" charset="-120"/>
              </a:rPr>
              <a:t>總整課程與學系核心能力之對應性</a:t>
            </a:r>
          </a:p>
          <a:p>
            <a:pPr marL="457200" lvl="0" indent="-457200">
              <a:buFont typeface="Wingdings" panose="05000000000000000000" pitchFamily="2" charset="2"/>
              <a:buChar char="ü"/>
            </a:pPr>
            <a:r>
              <a:rPr lang="zh-TW" altLang="zh-TW" sz="2400" b="1" dirty="0">
                <a:latin typeface="微軟正黑體" panose="020B0604030504040204" pitchFamily="34" charset="-120"/>
                <a:ea typeface="微軟正黑體" panose="020B0604030504040204" pitchFamily="34" charset="-120"/>
              </a:rPr>
              <a:t>課程內容與設計之合宜性</a:t>
            </a:r>
          </a:p>
          <a:p>
            <a:pPr marL="457200" lvl="0" indent="-457200">
              <a:buFont typeface="Wingdings" panose="05000000000000000000" pitchFamily="2" charset="2"/>
              <a:buChar char="ü"/>
            </a:pPr>
            <a:r>
              <a:rPr lang="zh-TW" altLang="zh-TW" sz="2400" b="1" dirty="0">
                <a:latin typeface="微軟正黑體" panose="020B0604030504040204" pitchFamily="34" charset="-120"/>
                <a:ea typeface="微軟正黑體" panose="020B0604030504040204" pitchFamily="34" charset="-120"/>
              </a:rPr>
              <a:t>總整課程對學系學生學習之助益</a:t>
            </a:r>
          </a:p>
          <a:p>
            <a:pPr marL="457200" lvl="0" indent="-457200">
              <a:buFont typeface="Wingdings" panose="05000000000000000000" pitchFamily="2" charset="2"/>
              <a:buChar char="ü"/>
            </a:pPr>
            <a:r>
              <a:rPr lang="zh-TW" altLang="zh-TW" sz="2400" b="1" dirty="0">
                <a:latin typeface="微軟正黑體" panose="020B0604030504040204" pitchFamily="34" charset="-120"/>
                <a:ea typeface="微軟正黑體" panose="020B0604030504040204" pitchFamily="34" charset="-120"/>
              </a:rPr>
              <a:t>總整課程對提升學生綜合專業能力與連結職涯發展的關連性</a:t>
            </a:r>
          </a:p>
          <a:p>
            <a:pPr marL="457200" lvl="0" indent="-457200">
              <a:buFont typeface="Wingdings" panose="05000000000000000000" pitchFamily="2" charset="2"/>
              <a:buChar char="ü"/>
            </a:pPr>
            <a:r>
              <a:rPr lang="zh-TW" altLang="zh-TW" sz="2400" b="1" dirty="0">
                <a:latin typeface="微軟正黑體" panose="020B0604030504040204" pitchFamily="34" charset="-120"/>
                <a:ea typeface="微軟正黑體" panose="020B0604030504040204" pitchFamily="34" charset="-120"/>
              </a:rPr>
              <a:t>計畫實施之可行性</a:t>
            </a:r>
          </a:p>
          <a:p>
            <a:pPr marL="457200" lvl="0" indent="-457200">
              <a:buFont typeface="Wingdings" panose="05000000000000000000" pitchFamily="2" charset="2"/>
              <a:buChar char="ü"/>
            </a:pPr>
            <a:r>
              <a:rPr lang="zh-TW" altLang="zh-TW" sz="2400" b="1" dirty="0">
                <a:latin typeface="微軟正黑體" panose="020B0604030504040204" pitchFamily="34" charset="-120"/>
                <a:ea typeface="微軟正黑體" panose="020B0604030504040204" pitchFamily="34" charset="-120"/>
              </a:rPr>
              <a:t>經費規劃之適切性</a:t>
            </a:r>
          </a:p>
        </p:txBody>
      </p:sp>
    </p:spTree>
    <p:extLst>
      <p:ext uri="{BB962C8B-B14F-4D97-AF65-F5344CB8AC3E}">
        <p14:creationId xmlns:p14="http://schemas.microsoft.com/office/powerpoint/2010/main" val="109009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a:xfrm>
            <a:off x="847239" y="1225947"/>
            <a:ext cx="10497521" cy="706964"/>
          </a:xfrm>
        </p:spPr>
        <p:txBody>
          <a:bodyPr/>
          <a:lstStyle/>
          <a:p>
            <a:pPr>
              <a:buClr>
                <a:schemeClr val="tx2">
                  <a:lumMod val="75000"/>
                </a:schemeClr>
              </a:buClr>
            </a:pPr>
            <a:r>
              <a:rPr lang="zh-TW" altLang="en-US" sz="3200" b="1" dirty="0">
                <a:latin typeface="微軟正黑體" panose="020B0604030504040204" pitchFamily="34" charset="-120"/>
                <a:ea typeface="微軟正黑體" panose="020B0604030504040204" pitchFamily="34" charset="-120"/>
              </a:rPr>
              <a:t>學系、學士學位學程及院設學士班總整課程補助計畫</a:t>
            </a:r>
            <a:r>
              <a:rPr lang="en-US" altLang="zh-TW" sz="3200" b="1" dirty="0">
                <a:latin typeface="微軟正黑體" panose="020B0604030504040204" pitchFamily="34" charset="-120"/>
                <a:ea typeface="微軟正黑體" panose="020B0604030504040204" pitchFamily="34" charset="-120"/>
              </a:rPr>
              <a:t>#3</a:t>
            </a:r>
          </a:p>
        </p:txBody>
      </p:sp>
      <p:sp>
        <p:nvSpPr>
          <p:cNvPr id="6" name="文字方塊 5">
            <a:extLst>
              <a:ext uri="{FF2B5EF4-FFF2-40B4-BE49-F238E27FC236}">
                <a16:creationId xmlns:a16="http://schemas.microsoft.com/office/drawing/2014/main" id="{D5344DA9-8EF0-41B9-A914-D8FEA6DA7872}"/>
              </a:ext>
            </a:extLst>
          </p:cNvPr>
          <p:cNvSpPr txBox="1"/>
          <p:nvPr/>
        </p:nvSpPr>
        <p:spPr>
          <a:xfrm>
            <a:off x="1074120" y="2430400"/>
            <a:ext cx="10043758" cy="2800767"/>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補助經費：</a:t>
            </a:r>
            <a:endParaRPr lang="en-US" altLang="zh-TW" sz="3200" b="1" dirty="0">
              <a:latin typeface="微軟正黑體" panose="020B0604030504040204" pitchFamily="34" charset="-120"/>
              <a:ea typeface="微軟正黑體" panose="020B0604030504040204" pitchFamily="34" charset="-120"/>
            </a:endParaRPr>
          </a:p>
          <a:p>
            <a:endParaRPr lang="en-US" altLang="zh-TW" sz="3200" b="1" dirty="0">
              <a:latin typeface="微軟正黑體" panose="020B0604030504040204" pitchFamily="34" charset="-120"/>
              <a:ea typeface="微軟正黑體" panose="020B0604030504040204" pitchFamily="34" charset="-120"/>
            </a:endParaRPr>
          </a:p>
          <a:p>
            <a:pPr marL="457200" lvl="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補助業務費，以</a:t>
            </a:r>
            <a:r>
              <a:rPr lang="en-US" altLang="zh-TW" sz="2800" b="1" dirty="0">
                <a:latin typeface="微軟正黑體" panose="020B0604030504040204" pitchFamily="34" charset="-120"/>
                <a:ea typeface="微軟正黑體" panose="020B0604030504040204" pitchFamily="34" charset="-120"/>
              </a:rPr>
              <a:t>4</a:t>
            </a:r>
            <a:r>
              <a:rPr lang="zh-TW" altLang="en-US" sz="2800" b="1" dirty="0">
                <a:latin typeface="微軟正黑體" panose="020B0604030504040204" pitchFamily="34" charset="-120"/>
                <a:ea typeface="微軟正黑體" panose="020B0604030504040204" pitchFamily="34" charset="-120"/>
              </a:rPr>
              <a:t>萬元為上限。</a:t>
            </a:r>
            <a:endParaRPr lang="en-US" altLang="zh-TW" sz="2800" b="1" dirty="0">
              <a:latin typeface="微軟正黑體" panose="020B0604030504040204" pitchFamily="34" charset="-120"/>
              <a:ea typeface="微軟正黑體" panose="020B0604030504040204" pitchFamily="34" charset="-120"/>
            </a:endParaRPr>
          </a:p>
          <a:p>
            <a:pPr lvl="0"/>
            <a:endParaRPr lang="zh-TW" altLang="zh-TW" sz="2800" b="1" dirty="0">
              <a:latin typeface="微軟正黑體" panose="020B0604030504040204" pitchFamily="34" charset="-120"/>
              <a:ea typeface="微軟正黑體" panose="020B0604030504040204" pitchFamily="34" charset="-120"/>
            </a:endParaRPr>
          </a:p>
          <a:p>
            <a:pPr marL="457200" lvl="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用於學系、學士學位學程及院設學士班與總整課程授課教師規劃與執行課程所需之費用。</a:t>
            </a:r>
            <a:endParaRPr lang="zh-TW"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9712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pPr>
              <a:buClr>
                <a:schemeClr val="tx2">
                  <a:lumMod val="75000"/>
                </a:schemeClr>
              </a:buClr>
            </a:pPr>
            <a:r>
              <a:rPr lang="zh-TW" altLang="en-US" sz="3600" b="1" dirty="0">
                <a:latin typeface="微軟正黑體" panose="020B0604030504040204" pitchFamily="34" charset="-120"/>
                <a:ea typeface="微軟正黑體" panose="020B0604030504040204" pitchFamily="34" charset="-120"/>
              </a:rPr>
              <a:t>跨領域學分學程補助計畫</a:t>
            </a:r>
            <a:r>
              <a:rPr lang="en-US" altLang="zh-TW" sz="3600" b="1" dirty="0">
                <a:latin typeface="微軟正黑體" panose="020B0604030504040204" pitchFamily="34" charset="-120"/>
                <a:ea typeface="微軟正黑體" panose="020B0604030504040204" pitchFamily="34" charset="-120"/>
              </a:rPr>
              <a:t>#1</a:t>
            </a:r>
          </a:p>
        </p:txBody>
      </p:sp>
      <p:sp>
        <p:nvSpPr>
          <p:cNvPr id="4" name="文字方塊 3">
            <a:extLst>
              <a:ext uri="{FF2B5EF4-FFF2-40B4-BE49-F238E27FC236}">
                <a16:creationId xmlns:a16="http://schemas.microsoft.com/office/drawing/2014/main" id="{29A077E6-2FFE-4077-9EF8-62F3D7BF8D7B}"/>
              </a:ext>
            </a:extLst>
          </p:cNvPr>
          <p:cNvSpPr txBox="1"/>
          <p:nvPr/>
        </p:nvSpPr>
        <p:spPr>
          <a:xfrm>
            <a:off x="727934" y="2529567"/>
            <a:ext cx="10736132" cy="3354765"/>
          </a:xfrm>
          <a:prstGeom prst="rect">
            <a:avLst/>
          </a:prstGeom>
          <a:noFill/>
        </p:spPr>
        <p:txBody>
          <a:bodyPr wrap="square" rtlCol="0">
            <a:spAutoFit/>
          </a:bodyPr>
          <a:lstStyle/>
          <a:p>
            <a:r>
              <a:rPr lang="zh-TW" altLang="en-US" sz="3600" b="1" dirty="0">
                <a:latin typeface="微軟正黑體" panose="020B0604030504040204" pitchFamily="34" charset="-120"/>
                <a:ea typeface="微軟正黑體" panose="020B0604030504040204" pitchFamily="34" charset="-120"/>
              </a:rPr>
              <a:t>補助對象：</a:t>
            </a:r>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依本校學分學程設置辦法規定，經教務會議審議通過後設立之校級學分學程。</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endParaRPr lang="en-US" altLang="zh-TW" sz="28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已招生，且過去三年有學生申請修讀且未停辦、停招之跨領域學分學程。</a:t>
            </a:r>
          </a:p>
        </p:txBody>
      </p:sp>
    </p:spTree>
    <p:extLst>
      <p:ext uri="{BB962C8B-B14F-4D97-AF65-F5344CB8AC3E}">
        <p14:creationId xmlns:p14="http://schemas.microsoft.com/office/powerpoint/2010/main" val="52479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pPr>
              <a:buClr>
                <a:schemeClr val="tx2">
                  <a:lumMod val="75000"/>
                </a:schemeClr>
              </a:buClr>
            </a:pPr>
            <a:r>
              <a:rPr lang="zh-TW" altLang="en-US" sz="3600" b="1" dirty="0">
                <a:latin typeface="微軟正黑體" panose="020B0604030504040204" pitchFamily="34" charset="-120"/>
                <a:ea typeface="微軟正黑體" panose="020B0604030504040204" pitchFamily="34" charset="-120"/>
              </a:rPr>
              <a:t>跨領域學分學程補助計畫</a:t>
            </a:r>
            <a:r>
              <a:rPr lang="en-US" altLang="zh-TW" sz="3600" b="1" dirty="0">
                <a:latin typeface="微軟正黑體" panose="020B0604030504040204" pitchFamily="34" charset="-120"/>
                <a:ea typeface="微軟正黑體" panose="020B0604030504040204" pitchFamily="34" charset="-120"/>
              </a:rPr>
              <a:t>#2</a:t>
            </a:r>
          </a:p>
        </p:txBody>
      </p:sp>
      <p:sp>
        <p:nvSpPr>
          <p:cNvPr id="5" name="文字方塊 4">
            <a:extLst>
              <a:ext uri="{FF2B5EF4-FFF2-40B4-BE49-F238E27FC236}">
                <a16:creationId xmlns:a16="http://schemas.microsoft.com/office/drawing/2014/main" id="{3BAF9638-396B-46A0-B933-1D182561FE68}"/>
              </a:ext>
            </a:extLst>
          </p:cNvPr>
          <p:cNvSpPr txBox="1"/>
          <p:nvPr/>
        </p:nvSpPr>
        <p:spPr>
          <a:xfrm>
            <a:off x="828339" y="2430400"/>
            <a:ext cx="10607040" cy="3231654"/>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審查重點：</a:t>
            </a:r>
            <a:endParaRPr lang="en-US" altLang="zh-TW" sz="3200" b="1" dirty="0">
              <a:latin typeface="微軟正黑體" panose="020B0604030504040204" pitchFamily="34" charset="-120"/>
              <a:ea typeface="微軟正黑體" panose="020B0604030504040204" pitchFamily="34" charset="-120"/>
            </a:endParaRPr>
          </a:p>
          <a:p>
            <a:endParaRPr lang="en-US" altLang="zh-TW" sz="32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zh-TW" sz="2800" b="1" dirty="0">
                <a:latin typeface="微軟正黑體" panose="020B0604030504040204" pitchFamily="34" charset="-120"/>
                <a:ea typeface="微軟正黑體" panose="020B0604030504040204" pitchFamily="34" charset="-120"/>
              </a:rPr>
              <a:t>跨域規模：依跨領域學分學程組成單位而訂</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endParaRPr lang="zh-TW" altLang="zh-TW" sz="28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zh-TW" sz="2800" b="1" dirty="0">
                <a:latin typeface="微軟正黑體" panose="020B0604030504040204" pitchFamily="34" charset="-120"/>
                <a:ea typeface="微軟正黑體" panose="020B0604030504040204" pitchFamily="34" charset="-120"/>
              </a:rPr>
              <a:t>支援規模：依有無教學單位支援而訂</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endParaRPr lang="zh-TW" altLang="zh-TW" sz="28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zh-TW" sz="2800" b="1" dirty="0">
                <a:latin typeface="微軟正黑體" panose="020B0604030504040204" pitchFamily="34" charset="-120"/>
                <a:ea typeface="微軟正黑體" panose="020B0604030504040204" pitchFamily="34" charset="-120"/>
              </a:rPr>
              <a:t>學程規模：依（</a:t>
            </a:r>
            <a:r>
              <a:rPr lang="en-US" altLang="zh-TW" sz="2800" b="1" dirty="0">
                <a:latin typeface="微軟正黑體" panose="020B0604030504040204" pitchFamily="34" charset="-120"/>
                <a:ea typeface="微軟正黑體" panose="020B0604030504040204" pitchFamily="34" charset="-120"/>
              </a:rPr>
              <a:t>1</a:t>
            </a:r>
            <a:r>
              <a:rPr lang="zh-TW" altLang="zh-TW" sz="2800" b="1" dirty="0">
                <a:latin typeface="微軟正黑體" panose="020B0604030504040204" pitchFamily="34" charset="-120"/>
                <a:ea typeface="微軟正黑體" panose="020B0604030504040204" pitchFamily="34" charset="-120"/>
              </a:rPr>
              <a:t>）課程規模（</a:t>
            </a:r>
            <a:r>
              <a:rPr lang="en-US" altLang="zh-TW" sz="2800" b="1" dirty="0">
                <a:latin typeface="微軟正黑體" panose="020B0604030504040204" pitchFamily="34" charset="-120"/>
                <a:ea typeface="微軟正黑體" panose="020B0604030504040204" pitchFamily="34" charset="-120"/>
              </a:rPr>
              <a:t>2</a:t>
            </a:r>
            <a:r>
              <a:rPr lang="zh-TW" altLang="zh-TW" sz="2800" b="1" dirty="0">
                <a:latin typeface="微軟正黑體" panose="020B0604030504040204" pitchFamily="34" charset="-120"/>
                <a:ea typeface="微軟正黑體" panose="020B0604030504040204" pitchFamily="34" charset="-120"/>
              </a:rPr>
              <a:t>）學生規模（</a:t>
            </a:r>
            <a:r>
              <a:rPr lang="en-US" altLang="zh-TW" sz="2800" b="1" dirty="0">
                <a:latin typeface="微軟正黑體" panose="020B0604030504040204" pitchFamily="34" charset="-120"/>
                <a:ea typeface="微軟正黑體" panose="020B0604030504040204" pitchFamily="34" charset="-120"/>
              </a:rPr>
              <a:t>3</a:t>
            </a:r>
            <a:r>
              <a:rPr lang="zh-TW" altLang="zh-TW" sz="2800" b="1" dirty="0">
                <a:latin typeface="微軟正黑體" panose="020B0604030504040204" pitchFamily="34" charset="-120"/>
                <a:ea typeface="微軟正黑體" panose="020B0604030504040204" pitchFamily="34" charset="-120"/>
              </a:rPr>
              <a:t>）創新規模而訂</a:t>
            </a:r>
          </a:p>
        </p:txBody>
      </p:sp>
    </p:spTree>
    <p:extLst>
      <p:ext uri="{BB962C8B-B14F-4D97-AF65-F5344CB8AC3E}">
        <p14:creationId xmlns:p14="http://schemas.microsoft.com/office/powerpoint/2010/main" val="309455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pPr>
              <a:buClr>
                <a:schemeClr val="tx2">
                  <a:lumMod val="75000"/>
                </a:schemeClr>
              </a:buClr>
            </a:pPr>
            <a:r>
              <a:rPr lang="zh-TW" altLang="en-US" sz="3600" b="1" dirty="0">
                <a:latin typeface="微軟正黑體" panose="020B0604030504040204" pitchFamily="34" charset="-120"/>
                <a:ea typeface="微軟正黑體" panose="020B0604030504040204" pitchFamily="34" charset="-120"/>
              </a:rPr>
              <a:t>跨領域學分學程補助計畫</a:t>
            </a:r>
            <a:r>
              <a:rPr lang="en-US" altLang="zh-TW" sz="3600" b="1" dirty="0">
                <a:latin typeface="微軟正黑體" panose="020B0604030504040204" pitchFamily="34" charset="-120"/>
                <a:ea typeface="微軟正黑體" panose="020B0604030504040204" pitchFamily="34" charset="-120"/>
              </a:rPr>
              <a:t>#3</a:t>
            </a:r>
          </a:p>
        </p:txBody>
      </p:sp>
      <p:sp>
        <p:nvSpPr>
          <p:cNvPr id="5" name="文字方塊 4">
            <a:extLst>
              <a:ext uri="{FF2B5EF4-FFF2-40B4-BE49-F238E27FC236}">
                <a16:creationId xmlns:a16="http://schemas.microsoft.com/office/drawing/2014/main" id="{99E7F921-7C8D-4809-A604-C7471B399B23}"/>
              </a:ext>
            </a:extLst>
          </p:cNvPr>
          <p:cNvSpPr txBox="1"/>
          <p:nvPr/>
        </p:nvSpPr>
        <p:spPr>
          <a:xfrm>
            <a:off x="1074120" y="2430400"/>
            <a:ext cx="10043758" cy="3231654"/>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補助經費：</a:t>
            </a:r>
            <a:endParaRPr lang="en-US" altLang="zh-TW" sz="3200" b="1" dirty="0">
              <a:latin typeface="微軟正黑體" panose="020B0604030504040204" pitchFamily="34" charset="-120"/>
              <a:ea typeface="微軟正黑體" panose="020B0604030504040204" pitchFamily="34" charset="-120"/>
            </a:endParaRPr>
          </a:p>
          <a:p>
            <a:endParaRPr lang="en-US" altLang="zh-TW" sz="3200" b="1" dirty="0">
              <a:latin typeface="微軟正黑體" panose="020B0604030504040204" pitchFamily="34" charset="-120"/>
              <a:ea typeface="微軟正黑體" panose="020B0604030504040204" pitchFamily="34" charset="-120"/>
            </a:endParaRPr>
          </a:p>
          <a:p>
            <a:pPr marL="457200" lvl="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跨域規模：增核最多</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萬元業務費。</a:t>
            </a:r>
            <a:endParaRPr lang="en-US" altLang="zh-TW" sz="2800" b="1" dirty="0">
              <a:latin typeface="微軟正黑體" panose="020B0604030504040204" pitchFamily="34" charset="-120"/>
              <a:ea typeface="微軟正黑體" panose="020B0604030504040204" pitchFamily="34" charset="-120"/>
            </a:endParaRPr>
          </a:p>
          <a:p>
            <a:pPr marL="457200" lvl="0" indent="-457200">
              <a:buFont typeface="Wingdings" panose="05000000000000000000" pitchFamily="2" charset="2"/>
              <a:buChar char="ü"/>
            </a:pPr>
            <a:endParaRPr lang="zh-TW" altLang="zh-TW" sz="2800" b="1" dirty="0">
              <a:latin typeface="微軟正黑體" panose="020B0604030504040204" pitchFamily="34" charset="-120"/>
              <a:ea typeface="微軟正黑體" panose="020B0604030504040204" pitchFamily="34" charset="-120"/>
            </a:endParaRPr>
          </a:p>
          <a:p>
            <a:pPr marL="457200" lvl="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支援規模：確定無行政支援者增核最多</a:t>
            </a:r>
            <a:r>
              <a:rPr lang="en-US" altLang="zh-TW" sz="2800" b="1" dirty="0">
                <a:latin typeface="微軟正黑體" panose="020B0604030504040204" pitchFamily="34" charset="-120"/>
                <a:ea typeface="微軟正黑體" panose="020B0604030504040204" pitchFamily="34" charset="-120"/>
              </a:rPr>
              <a:t>5</a:t>
            </a:r>
            <a:r>
              <a:rPr lang="zh-TW" altLang="en-US" sz="2800" b="1" dirty="0">
                <a:latin typeface="微軟正黑體" panose="020B0604030504040204" pitchFamily="34" charset="-120"/>
                <a:ea typeface="微軟正黑體" panose="020B0604030504040204" pitchFamily="34" charset="-120"/>
              </a:rPr>
              <a:t>萬元業務費，另得規劃兼任助理一名襄助學程行政業務，每月薪資以</a:t>
            </a:r>
            <a:r>
              <a:rPr lang="en-US" altLang="zh-TW" sz="2800" b="1" dirty="0">
                <a:latin typeface="微軟正黑體" panose="020B0604030504040204" pitchFamily="34" charset="-120"/>
                <a:ea typeface="微軟正黑體" panose="020B0604030504040204" pitchFamily="34" charset="-120"/>
              </a:rPr>
              <a:t>8</a:t>
            </a:r>
            <a:r>
              <a:rPr lang="zh-TW" altLang="en-US" sz="2800" b="1" dirty="0">
                <a:latin typeface="微軟正黑體" panose="020B0604030504040204" pitchFamily="34" charset="-120"/>
                <a:ea typeface="微軟正黑體" panose="020B0604030504040204" pitchFamily="34" charset="-120"/>
              </a:rPr>
              <a:t>千元為限，唯身障員額之規劃應由進用單位負責。</a:t>
            </a:r>
          </a:p>
        </p:txBody>
      </p:sp>
    </p:spTree>
    <p:extLst>
      <p:ext uri="{BB962C8B-B14F-4D97-AF65-F5344CB8AC3E}">
        <p14:creationId xmlns:p14="http://schemas.microsoft.com/office/powerpoint/2010/main" val="331427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pPr>
              <a:buClr>
                <a:schemeClr val="tx2">
                  <a:lumMod val="75000"/>
                </a:schemeClr>
              </a:buClr>
            </a:pPr>
            <a:r>
              <a:rPr lang="zh-TW" altLang="en-US" sz="3600" b="1" dirty="0">
                <a:latin typeface="微軟正黑體" panose="020B0604030504040204" pitchFamily="34" charset="-120"/>
                <a:ea typeface="微軟正黑體" panose="020B0604030504040204" pitchFamily="34" charset="-120"/>
              </a:rPr>
              <a:t>跨領域學分學程補助計畫</a:t>
            </a:r>
            <a:r>
              <a:rPr lang="en-US" altLang="zh-TW" sz="3600" b="1" dirty="0">
                <a:latin typeface="微軟正黑體" panose="020B0604030504040204" pitchFamily="34" charset="-120"/>
                <a:ea typeface="微軟正黑體" panose="020B0604030504040204" pitchFamily="34" charset="-120"/>
              </a:rPr>
              <a:t>#4</a:t>
            </a:r>
          </a:p>
        </p:txBody>
      </p:sp>
      <p:sp>
        <p:nvSpPr>
          <p:cNvPr id="5" name="文字方塊 4">
            <a:extLst>
              <a:ext uri="{FF2B5EF4-FFF2-40B4-BE49-F238E27FC236}">
                <a16:creationId xmlns:a16="http://schemas.microsoft.com/office/drawing/2014/main" id="{99E7F921-7C8D-4809-A604-C7471B399B23}"/>
              </a:ext>
            </a:extLst>
          </p:cNvPr>
          <p:cNvSpPr txBox="1"/>
          <p:nvPr/>
        </p:nvSpPr>
        <p:spPr>
          <a:xfrm>
            <a:off x="1074120" y="2430400"/>
            <a:ext cx="10043758" cy="3662541"/>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補助經費：</a:t>
            </a:r>
            <a:endParaRPr lang="en-US" altLang="zh-TW" sz="3200" b="1" dirty="0">
              <a:latin typeface="微軟正黑體" panose="020B0604030504040204" pitchFamily="34" charset="-120"/>
              <a:ea typeface="微軟正黑體" panose="020B0604030504040204" pitchFamily="34" charset="-120"/>
            </a:endParaRPr>
          </a:p>
          <a:p>
            <a:endParaRPr lang="en-US" altLang="zh-TW" sz="3200" b="1" dirty="0">
              <a:latin typeface="微軟正黑體" panose="020B0604030504040204" pitchFamily="34" charset="-120"/>
              <a:ea typeface="微軟正黑體" panose="020B0604030504040204" pitchFamily="34" charset="-120"/>
            </a:endParaRPr>
          </a:p>
          <a:p>
            <a:pPr marL="457200" lvl="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學程規模：</a:t>
            </a:r>
            <a:endParaRPr lang="en-US" altLang="zh-TW" sz="2800" b="1" dirty="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l"/>
            </a:pPr>
            <a:r>
              <a:rPr lang="zh-TW" altLang="en-US" sz="2800" b="1" dirty="0">
                <a:latin typeface="微軟正黑體" panose="020B0604030504040204" pitchFamily="34" charset="-120"/>
                <a:ea typeface="微軟正黑體" panose="020B0604030504040204" pitchFamily="34" charset="-120"/>
              </a:rPr>
              <a:t>課程規模：符合學程學生選課人數下限之課程，每門課程核定業務費</a:t>
            </a:r>
            <a:r>
              <a:rPr lang="en-US" altLang="zh-TW" sz="2800" b="1" dirty="0">
                <a:latin typeface="微軟正黑體" panose="020B0604030504040204" pitchFamily="34" charset="-120"/>
                <a:ea typeface="微軟正黑體" panose="020B0604030504040204" pitchFamily="34" charset="-120"/>
              </a:rPr>
              <a:t>5</a:t>
            </a:r>
            <a:r>
              <a:rPr lang="zh-TW" altLang="en-US" sz="2800" b="1" dirty="0">
                <a:latin typeface="微軟正黑體" panose="020B0604030504040204" pitchFamily="34" charset="-120"/>
                <a:ea typeface="微軟正黑體" panose="020B0604030504040204" pitchFamily="34" charset="-120"/>
              </a:rPr>
              <a:t>千元，補助科目每年以</a:t>
            </a:r>
            <a:r>
              <a:rPr lang="en-US" altLang="zh-TW" sz="2800" b="1" dirty="0">
                <a:latin typeface="微軟正黑體" panose="020B0604030504040204" pitchFamily="34" charset="-120"/>
                <a:ea typeface="微軟正黑體" panose="020B0604030504040204" pitchFamily="34" charset="-120"/>
              </a:rPr>
              <a:t>10</a:t>
            </a:r>
            <a:r>
              <a:rPr lang="zh-TW" altLang="en-US" sz="2800" b="1" dirty="0">
                <a:latin typeface="微軟正黑體" panose="020B0604030504040204" pitchFamily="34" charset="-120"/>
                <a:ea typeface="微軟正黑體" panose="020B0604030504040204" pitchFamily="34" charset="-120"/>
              </a:rPr>
              <a:t>門為原則。</a:t>
            </a:r>
            <a:endParaRPr lang="en-US" altLang="zh-TW" sz="2800" b="1" dirty="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l"/>
            </a:pPr>
            <a:r>
              <a:rPr lang="zh-TW" altLang="en-US" sz="2800" b="1" dirty="0">
                <a:latin typeface="微軟正黑體" panose="020B0604030504040204" pitchFamily="34" charset="-120"/>
                <a:ea typeface="微軟正黑體" panose="020B0604030504040204" pitchFamily="34" charset="-120"/>
              </a:rPr>
              <a:t>學生規模：依就讀學生人數規模核給業務費，若達</a:t>
            </a:r>
            <a:r>
              <a:rPr lang="en-US" altLang="zh-TW" sz="2800" b="1" dirty="0">
                <a:latin typeface="微軟正黑體" panose="020B0604030504040204" pitchFamily="34" charset="-120"/>
                <a:ea typeface="微軟正黑體" panose="020B0604030504040204" pitchFamily="34" charset="-120"/>
              </a:rPr>
              <a:t>100</a:t>
            </a:r>
            <a:r>
              <a:rPr lang="zh-TW" altLang="en-US" sz="2800" b="1" dirty="0">
                <a:latin typeface="微軟正黑體" panose="020B0604030504040204" pitchFamily="34" charset="-120"/>
                <a:ea typeface="微軟正黑體" panose="020B0604030504040204" pitchFamily="34" charset="-120"/>
              </a:rPr>
              <a:t>人以上可補助</a:t>
            </a:r>
            <a:r>
              <a:rPr lang="en-US" altLang="zh-TW" sz="2800" b="1" dirty="0">
                <a:latin typeface="微軟正黑體" panose="020B0604030504040204" pitchFamily="34" charset="-120"/>
                <a:ea typeface="微軟正黑體" panose="020B0604030504040204" pitchFamily="34" charset="-120"/>
              </a:rPr>
              <a:t>6</a:t>
            </a:r>
            <a:r>
              <a:rPr lang="zh-TW" altLang="en-US" sz="2800" b="1" dirty="0">
                <a:latin typeface="微軟正黑體" panose="020B0604030504040204" pitchFamily="34" charset="-120"/>
                <a:ea typeface="微軟正黑體" panose="020B0604030504040204" pitchFamily="34" charset="-120"/>
              </a:rPr>
              <a:t>萬元業務費</a:t>
            </a:r>
            <a:endParaRPr lang="en-US" altLang="zh-TW" sz="2800" b="1" dirty="0">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l"/>
            </a:pPr>
            <a:r>
              <a:rPr lang="zh-TW" altLang="en-US" sz="2800" b="1" dirty="0">
                <a:latin typeface="微軟正黑體" panose="020B0604030504040204" pitchFamily="34" charset="-120"/>
                <a:ea typeface="微軟正黑體" panose="020B0604030504040204" pitchFamily="34" charset="-120"/>
              </a:rPr>
              <a:t>創新規模：依創新程度，核給</a:t>
            </a:r>
            <a:r>
              <a:rPr lang="en-US" altLang="zh-TW" sz="2800" b="1" dirty="0">
                <a:latin typeface="微軟正黑體" panose="020B0604030504040204" pitchFamily="34" charset="-120"/>
                <a:ea typeface="微軟正黑體" panose="020B0604030504040204" pitchFamily="34" charset="-120"/>
              </a:rPr>
              <a:t>6</a:t>
            </a:r>
            <a:r>
              <a:rPr lang="zh-TW" altLang="en-US" sz="2800" b="1" dirty="0">
                <a:latin typeface="微軟正黑體" panose="020B0604030504040204" pitchFamily="34" charset="-120"/>
                <a:ea typeface="微軟正黑體" panose="020B0604030504040204" pitchFamily="34" charset="-120"/>
              </a:rPr>
              <a:t>萬元業務費為原則。</a:t>
            </a:r>
            <a:endParaRPr lang="zh-TW"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0398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29A077E6-2FFE-4077-9EF8-62F3D7BF8D7B}"/>
              </a:ext>
            </a:extLst>
          </p:cNvPr>
          <p:cNvSpPr txBox="1"/>
          <p:nvPr/>
        </p:nvSpPr>
        <p:spPr>
          <a:xfrm>
            <a:off x="727934" y="2675965"/>
            <a:ext cx="10736132" cy="2862322"/>
          </a:xfrm>
          <a:prstGeom prst="rect">
            <a:avLst/>
          </a:prstGeom>
          <a:noFill/>
        </p:spPr>
        <p:txBody>
          <a:bodyPr wrap="square" rtlCol="0">
            <a:spAutoFit/>
          </a:bodyPr>
          <a:lstStyle/>
          <a:p>
            <a:pPr algn="ctr"/>
            <a:r>
              <a:rPr lang="zh-TW" altLang="en-US" sz="6000" b="1" dirty="0">
                <a:latin typeface="微軟正黑體" panose="020B0604030504040204" pitchFamily="34" charset="-120"/>
                <a:ea typeface="微軟正黑體" panose="020B0604030504040204" pitchFamily="34" charset="-120"/>
              </a:rPr>
              <a:t>感謝聆聽</a:t>
            </a:r>
            <a:endParaRPr lang="en-US" altLang="zh-TW" sz="6000" b="1" dirty="0">
              <a:latin typeface="微軟正黑體" panose="020B0604030504040204" pitchFamily="34" charset="-120"/>
              <a:ea typeface="微軟正黑體" panose="020B0604030504040204" pitchFamily="34" charset="-120"/>
            </a:endParaRPr>
          </a:p>
          <a:p>
            <a:pPr algn="ctr"/>
            <a:r>
              <a:rPr lang="zh-TW" altLang="en-US" sz="6000" b="1" dirty="0">
                <a:latin typeface="微軟正黑體" panose="020B0604030504040204" pitchFamily="34" charset="-120"/>
                <a:ea typeface="微軟正黑體" panose="020B0604030504040204" pitchFamily="34" charset="-120"/>
              </a:rPr>
              <a:t>並請</a:t>
            </a:r>
            <a:endParaRPr lang="en-US" altLang="zh-TW" sz="6000" b="1" dirty="0">
              <a:latin typeface="微軟正黑體" panose="020B0604030504040204" pitchFamily="34" charset="-120"/>
              <a:ea typeface="微軟正黑體" panose="020B0604030504040204" pitchFamily="34" charset="-120"/>
            </a:endParaRPr>
          </a:p>
          <a:p>
            <a:pPr algn="ctr"/>
            <a:r>
              <a:rPr lang="zh-TW" altLang="en-US" sz="6000" b="1" dirty="0">
                <a:latin typeface="微軟正黑體" panose="020B0604030504040204" pitchFamily="34" charset="-120"/>
                <a:ea typeface="微軟正黑體" panose="020B0604030504040204" pitchFamily="34" charset="-120"/>
              </a:rPr>
              <a:t>踴躍申請</a:t>
            </a:r>
          </a:p>
        </p:txBody>
      </p:sp>
    </p:spTree>
    <p:extLst>
      <p:ext uri="{BB962C8B-B14F-4D97-AF65-F5344CB8AC3E}">
        <p14:creationId xmlns:p14="http://schemas.microsoft.com/office/powerpoint/2010/main" val="11675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29A077E6-2FFE-4077-9EF8-62F3D7BF8D7B}"/>
              </a:ext>
            </a:extLst>
          </p:cNvPr>
          <p:cNvSpPr txBox="1"/>
          <p:nvPr/>
        </p:nvSpPr>
        <p:spPr>
          <a:xfrm>
            <a:off x="727934" y="3429000"/>
            <a:ext cx="10736132" cy="1446550"/>
          </a:xfrm>
          <a:prstGeom prst="rect">
            <a:avLst/>
          </a:prstGeom>
          <a:noFill/>
        </p:spPr>
        <p:txBody>
          <a:bodyPr wrap="square" rtlCol="0">
            <a:spAutoFit/>
          </a:bodyPr>
          <a:lstStyle/>
          <a:p>
            <a:pPr algn="ctr"/>
            <a:r>
              <a:rPr lang="en-US" altLang="zh-TW" sz="8800" b="1" dirty="0">
                <a:latin typeface="微軟正黑體" panose="020B0604030504040204" pitchFamily="34" charset="-120"/>
                <a:ea typeface="微軟正黑體" panose="020B0604030504040204" pitchFamily="34" charset="-120"/>
              </a:rPr>
              <a:t>Q</a:t>
            </a:r>
            <a:r>
              <a:rPr lang="zh-TW" altLang="en-US" sz="8800" b="1" dirty="0">
                <a:latin typeface="微軟正黑體" panose="020B0604030504040204" pitchFamily="34" charset="-120"/>
                <a:ea typeface="微軟正黑體" panose="020B0604030504040204" pitchFamily="34" charset="-120"/>
              </a:rPr>
              <a:t> </a:t>
            </a:r>
            <a:r>
              <a:rPr lang="en-US" altLang="zh-TW" sz="8800" b="1" dirty="0">
                <a:latin typeface="微軟正黑體" panose="020B0604030504040204" pitchFamily="34" charset="-120"/>
                <a:ea typeface="微軟正黑體" panose="020B0604030504040204" pitchFamily="34" charset="-120"/>
              </a:rPr>
              <a:t>&amp;</a:t>
            </a:r>
            <a:r>
              <a:rPr lang="zh-TW" altLang="en-US" sz="8800" b="1" dirty="0">
                <a:latin typeface="微軟正黑體" panose="020B0604030504040204" pitchFamily="34" charset="-120"/>
                <a:ea typeface="微軟正黑體" panose="020B0604030504040204" pitchFamily="34" charset="-120"/>
              </a:rPr>
              <a:t> </a:t>
            </a:r>
            <a:r>
              <a:rPr lang="en-US" altLang="zh-TW" sz="8800" b="1" dirty="0">
                <a:latin typeface="微軟正黑體" panose="020B0604030504040204" pitchFamily="34" charset="-120"/>
                <a:ea typeface="微軟正黑體" panose="020B0604030504040204" pitchFamily="34" charset="-120"/>
              </a:rPr>
              <a:t>A</a:t>
            </a:r>
            <a:endParaRPr lang="zh-TW" altLang="en-US" sz="8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449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518145-3881-49C2-875A-35CCDA4A1D2C}"/>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緣起</a:t>
            </a:r>
          </a:p>
        </p:txBody>
      </p:sp>
      <p:sp>
        <p:nvSpPr>
          <p:cNvPr id="3" name="內容版面配置區 2">
            <a:extLst>
              <a:ext uri="{FF2B5EF4-FFF2-40B4-BE49-F238E27FC236}">
                <a16:creationId xmlns:a16="http://schemas.microsoft.com/office/drawing/2014/main" id="{1FDF4C35-5032-4B4F-B410-20FE68624D90}"/>
              </a:ext>
            </a:extLst>
          </p:cNvPr>
          <p:cNvSpPr>
            <a:spLocks noGrp="1"/>
          </p:cNvSpPr>
          <p:nvPr>
            <p:ph idx="1"/>
          </p:nvPr>
        </p:nvSpPr>
        <p:spPr>
          <a:xfrm>
            <a:off x="1154955" y="2635624"/>
            <a:ext cx="10409516" cy="3384176"/>
          </a:xfrm>
        </p:spPr>
        <p:txBody>
          <a:bodyPr>
            <a:normAutofit/>
          </a:bodyPr>
          <a:lstStyle/>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承先啟後：第二期</a:t>
            </a:r>
            <a:r>
              <a:rPr lang="en-US" altLang="zh-TW" sz="3200" b="1" dirty="0">
                <a:latin typeface="微軟正黑體" panose="020B0604030504040204" pitchFamily="34" charset="-120"/>
                <a:ea typeface="微軟正黑體" panose="020B0604030504040204" pitchFamily="34" charset="-120"/>
              </a:rPr>
              <a:t>(112</a:t>
            </a:r>
            <a:r>
              <a:rPr lang="zh-TW" altLang="en-US" sz="3200" b="1" dirty="0">
                <a:latin typeface="微軟正黑體" panose="020B0604030504040204" pitchFamily="34" charset="-120"/>
                <a:ea typeface="微軟正黑體" panose="020B0604030504040204" pitchFamily="34" charset="-120"/>
              </a:rPr>
              <a:t>～</a:t>
            </a:r>
            <a:r>
              <a:rPr lang="en-US" altLang="zh-TW" sz="3200" b="1" dirty="0">
                <a:latin typeface="微軟正黑體" panose="020B0604030504040204" pitchFamily="34" charset="-120"/>
                <a:ea typeface="微軟正黑體" panose="020B0604030504040204" pitchFamily="34" charset="-120"/>
              </a:rPr>
              <a:t>116</a:t>
            </a:r>
            <a:r>
              <a:rPr lang="zh-TW" altLang="en-US" sz="3200" b="1" dirty="0">
                <a:latin typeface="微軟正黑體" panose="020B0604030504040204" pitchFamily="34" charset="-120"/>
                <a:ea typeface="微軟正黑體" panose="020B0604030504040204" pitchFamily="34" charset="-120"/>
              </a:rPr>
              <a:t>年</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高教深耕計畫啟動</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en-US" altLang="zh-TW" sz="3200" b="1" dirty="0">
                <a:latin typeface="微軟正黑體" panose="020B0604030504040204" pitchFamily="34" charset="-120"/>
                <a:ea typeface="微軟正黑體" panose="020B0604030504040204" pitchFamily="34" charset="-120"/>
              </a:rPr>
              <a:t>ABCDE</a:t>
            </a:r>
            <a:r>
              <a:rPr lang="zh-TW" altLang="en-US" sz="3200" b="1" dirty="0">
                <a:latin typeface="微軟正黑體" panose="020B0604030504040204" pitchFamily="34" charset="-120"/>
                <a:ea typeface="微軟正黑體" panose="020B0604030504040204" pitchFamily="34" charset="-120"/>
              </a:rPr>
              <a:t>計畫轉型</a:t>
            </a:r>
            <a:endParaRPr lang="en-US" altLang="zh-TW" sz="3200" b="1" dirty="0">
              <a:latin typeface="微軟正黑體" panose="020B0604030504040204" pitchFamily="34" charset="-120"/>
              <a:ea typeface="微軟正黑體" panose="020B0604030504040204" pitchFamily="34" charset="-120"/>
            </a:endParaRPr>
          </a:p>
          <a:p>
            <a:pPr marL="0" indent="0">
              <a:buClr>
                <a:schemeClr val="tx2">
                  <a:lumMod val="75000"/>
                </a:schemeClr>
              </a:buClr>
              <a:buNone/>
            </a:pP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政大一百年的想像與實踐：從教學的改變開始！</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490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29A077E6-2FFE-4077-9EF8-62F3D7BF8D7B}"/>
              </a:ext>
            </a:extLst>
          </p:cNvPr>
          <p:cNvSpPr txBox="1"/>
          <p:nvPr/>
        </p:nvSpPr>
        <p:spPr>
          <a:xfrm>
            <a:off x="752871" y="2647602"/>
            <a:ext cx="10736132" cy="3831818"/>
          </a:xfrm>
          <a:prstGeom prst="rect">
            <a:avLst/>
          </a:prstGeom>
          <a:noFill/>
        </p:spPr>
        <p:txBody>
          <a:bodyPr wrap="square" rtlCol="0">
            <a:spAutoFit/>
          </a:bodyPr>
          <a:lstStyle/>
          <a:p>
            <a:pPr>
              <a:lnSpc>
                <a:spcPct val="150000"/>
              </a:lnSpc>
              <a:buFont typeface="+mj-lt"/>
              <a:buAutoNum type="arabicPeriod"/>
            </a:pPr>
            <a:r>
              <a:rPr lang="zh-TW" altLang="en-US" dirty="0">
                <a:solidFill>
                  <a:srgbClr val="374151"/>
                </a:solidFill>
                <a:latin typeface="微軟正黑體" panose="020B0604030504040204" pitchFamily="34" charset="-120"/>
                <a:ea typeface="微軟正黑體" panose="020B0604030504040204" pitchFamily="34" charset="-120"/>
              </a:rPr>
              <a:t>本補助計畫是否可以支用經常性維運性質之修繕經費？若有，請說明計畫的特殊性質及預算的來源。</a:t>
            </a: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回答：本補助計畫不涉及經常性維運性質之修繕經費，維修經費將從其他來源進行支出。</a:t>
            </a:r>
          </a:p>
          <a:p>
            <a:pPr>
              <a:lnSpc>
                <a:spcPct val="150000"/>
              </a:lnSpc>
              <a:buFont typeface="+mj-lt"/>
              <a:buAutoNum type="arabicPeriod" startAt="2"/>
            </a:pPr>
            <a:r>
              <a:rPr lang="zh-TW" altLang="en-US" dirty="0">
                <a:solidFill>
                  <a:srgbClr val="374151"/>
                </a:solidFill>
                <a:latin typeface="微軟正黑體" panose="020B0604030504040204" pitchFamily="34" charset="-120"/>
                <a:ea typeface="微軟正黑體" panose="020B0604030504040204" pitchFamily="34" charset="-120"/>
              </a:rPr>
              <a:t>是否可使用補助金購置或維護一般行政事務性設施</a:t>
            </a:r>
            <a:r>
              <a:rPr lang="en-US" altLang="zh-TW" dirty="0">
                <a:solidFill>
                  <a:srgbClr val="374151"/>
                </a:solidFill>
                <a:latin typeface="微軟正黑體" panose="020B0604030504040204" pitchFamily="34" charset="-120"/>
                <a:ea typeface="微軟正黑體" panose="020B0604030504040204" pitchFamily="34" charset="-120"/>
              </a:rPr>
              <a:t>(</a:t>
            </a:r>
            <a:r>
              <a:rPr lang="zh-TW" altLang="en-US" dirty="0">
                <a:solidFill>
                  <a:srgbClr val="374151"/>
                </a:solidFill>
                <a:latin typeface="微軟正黑體" panose="020B0604030504040204" pitchFamily="34" charset="-120"/>
                <a:ea typeface="微軟正黑體" panose="020B0604030504040204" pitchFamily="34" charset="-120"/>
              </a:rPr>
              <a:t>書櫃、辦公桌椅、冰箱、沙發、咖啡機等</a:t>
            </a:r>
            <a:r>
              <a:rPr lang="en-US" altLang="zh-TW" dirty="0">
                <a:solidFill>
                  <a:srgbClr val="374151"/>
                </a:solidFill>
                <a:latin typeface="微軟正黑體" panose="020B0604030504040204" pitchFamily="34" charset="-120"/>
                <a:ea typeface="微軟正黑體" panose="020B0604030504040204" pitchFamily="34" charset="-120"/>
              </a:rPr>
              <a:t>)</a:t>
            </a: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回答：本補助計畫不涉及使用補助金購置或維護一般行政事務性設施，但若有提升學生學習品質的特殊情況，需另外說明該項目的可行性及預算。</a:t>
            </a:r>
          </a:p>
          <a:p>
            <a:pPr>
              <a:lnSpc>
                <a:spcPct val="150000"/>
              </a:lnSpc>
              <a:buFont typeface="+mj-lt"/>
              <a:buAutoNum type="arabicPeriod" startAt="3"/>
            </a:pPr>
            <a:r>
              <a:rPr lang="zh-TW" altLang="en-US" dirty="0">
                <a:solidFill>
                  <a:srgbClr val="374151"/>
                </a:solidFill>
                <a:latin typeface="微軟正黑體" panose="020B0604030504040204" pitchFamily="34" charset="-120"/>
                <a:ea typeface="微軟正黑體" panose="020B0604030504040204" pitchFamily="34" charset="-120"/>
              </a:rPr>
              <a:t>計畫可否支付主持費、管理費、場地費？</a:t>
            </a:r>
            <a:endParaRPr lang="en-US" altLang="zh-TW" dirty="0">
              <a:solidFill>
                <a:srgbClr val="374151"/>
              </a:solidFill>
              <a:latin typeface="微軟正黑體" panose="020B0604030504040204" pitchFamily="34" charset="-120"/>
              <a:ea typeface="微軟正黑體" panose="020B0604030504040204" pitchFamily="34" charset="-120"/>
            </a:endParaRP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回答：本補助計畫不可支付計畫主持費、行政管理費、場地費。</a:t>
            </a:r>
          </a:p>
          <a:p>
            <a:pPr>
              <a:lnSpc>
                <a:spcPct val="150000"/>
              </a:lnSpc>
              <a:buFont typeface="+mj-lt"/>
              <a:buAutoNum type="arabicPeriod" startAt="4"/>
            </a:pPr>
            <a:r>
              <a:rPr lang="zh-TW" altLang="en-US" dirty="0">
                <a:solidFill>
                  <a:srgbClr val="374151"/>
                </a:solidFill>
                <a:latin typeface="微軟正黑體" panose="020B0604030504040204" pitchFamily="34" charset="-120"/>
                <a:ea typeface="微軟正黑體" panose="020B0604030504040204" pitchFamily="34" charset="-120"/>
              </a:rPr>
              <a:t>支付招生用途之獎助或事務費用？</a:t>
            </a: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回答：本補助計畫無法使用補助金作為招生用途之獎助或事務費用。</a:t>
            </a:r>
          </a:p>
        </p:txBody>
      </p:sp>
      <p:sp>
        <p:nvSpPr>
          <p:cNvPr id="5" name="文字方塊 4">
            <a:extLst>
              <a:ext uri="{FF2B5EF4-FFF2-40B4-BE49-F238E27FC236}">
                <a16:creationId xmlns:a16="http://schemas.microsoft.com/office/drawing/2014/main" id="{29A077E6-2FFE-4077-9EF8-62F3D7BF8D7B}"/>
              </a:ext>
            </a:extLst>
          </p:cNvPr>
          <p:cNvSpPr txBox="1"/>
          <p:nvPr/>
        </p:nvSpPr>
        <p:spPr>
          <a:xfrm>
            <a:off x="362174" y="586048"/>
            <a:ext cx="10736132" cy="1446550"/>
          </a:xfrm>
          <a:prstGeom prst="rect">
            <a:avLst/>
          </a:prstGeom>
          <a:noFill/>
        </p:spPr>
        <p:txBody>
          <a:bodyPr wrap="square" rtlCol="0">
            <a:spAutoFit/>
          </a:bodyPr>
          <a:lstStyle/>
          <a:p>
            <a:pPr algn="ctr"/>
            <a:r>
              <a:rPr lang="en-US" altLang="zh-TW" sz="8800" b="1" dirty="0">
                <a:latin typeface="微軟正黑體" panose="020B0604030504040204" pitchFamily="34" charset="-120"/>
                <a:ea typeface="微軟正黑體" panose="020B0604030504040204" pitchFamily="34" charset="-120"/>
              </a:rPr>
              <a:t>Q</a:t>
            </a:r>
            <a:r>
              <a:rPr lang="zh-TW" altLang="en-US" sz="8800" b="1" dirty="0">
                <a:latin typeface="微軟正黑體" panose="020B0604030504040204" pitchFamily="34" charset="-120"/>
                <a:ea typeface="微軟正黑體" panose="020B0604030504040204" pitchFamily="34" charset="-120"/>
              </a:rPr>
              <a:t> </a:t>
            </a:r>
            <a:r>
              <a:rPr lang="en-US" altLang="zh-TW" sz="8800" b="1" dirty="0">
                <a:latin typeface="微軟正黑體" panose="020B0604030504040204" pitchFamily="34" charset="-120"/>
                <a:ea typeface="微軟正黑體" panose="020B0604030504040204" pitchFamily="34" charset="-120"/>
              </a:rPr>
              <a:t>&amp;</a:t>
            </a:r>
            <a:r>
              <a:rPr lang="zh-TW" altLang="en-US" sz="8800" b="1" dirty="0">
                <a:latin typeface="微軟正黑體" panose="020B0604030504040204" pitchFamily="34" charset="-120"/>
                <a:ea typeface="微軟正黑體" panose="020B0604030504040204" pitchFamily="34" charset="-120"/>
              </a:rPr>
              <a:t> </a:t>
            </a:r>
            <a:r>
              <a:rPr lang="en-US" altLang="zh-TW" sz="8800" b="1" dirty="0">
                <a:latin typeface="微軟正黑體" panose="020B0604030504040204" pitchFamily="34" charset="-120"/>
                <a:ea typeface="微軟正黑體" panose="020B0604030504040204" pitchFamily="34" charset="-120"/>
              </a:rPr>
              <a:t>A</a:t>
            </a:r>
            <a:endParaRPr lang="zh-TW" altLang="en-US" sz="8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286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29A077E6-2FFE-4077-9EF8-62F3D7BF8D7B}"/>
              </a:ext>
            </a:extLst>
          </p:cNvPr>
          <p:cNvSpPr txBox="1"/>
          <p:nvPr/>
        </p:nvSpPr>
        <p:spPr>
          <a:xfrm>
            <a:off x="761183" y="2195185"/>
            <a:ext cx="10736132" cy="4662815"/>
          </a:xfrm>
          <a:prstGeom prst="rect">
            <a:avLst/>
          </a:prstGeom>
          <a:noFill/>
        </p:spPr>
        <p:txBody>
          <a:bodyPr wrap="square" rtlCol="0">
            <a:spAutoFit/>
          </a:bodyPr>
          <a:lstStyle/>
          <a:p>
            <a:pPr>
              <a:lnSpc>
                <a:spcPct val="150000"/>
              </a:lnSpc>
              <a:buFont typeface="+mj-lt"/>
              <a:buAutoNum type="arabicPeriod" startAt="5"/>
            </a:pPr>
            <a:r>
              <a:rPr lang="zh-TW" altLang="en-US" dirty="0">
                <a:solidFill>
                  <a:srgbClr val="374151"/>
                </a:solidFill>
                <a:latin typeface="微軟正黑體" panose="020B0604030504040204" pitchFamily="34" charset="-120"/>
                <a:ea typeface="微軟正黑體" panose="020B0604030504040204" pitchFamily="34" charset="-120"/>
              </a:rPr>
              <a:t>是否可以編列獎品、禮（贈）品、紀念品或宣導品的預算？</a:t>
            </a:r>
            <a:endParaRPr lang="en-US" altLang="zh-TW" dirty="0">
              <a:solidFill>
                <a:srgbClr val="374151"/>
              </a:solidFill>
              <a:latin typeface="微軟正黑體" panose="020B0604030504040204" pitchFamily="34" charset="-120"/>
              <a:ea typeface="微軟正黑體" panose="020B0604030504040204" pitchFamily="34" charset="-120"/>
            </a:endParaRP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回答：本補助計畫不可編列獎品、禮（贈）品、紀念品或宣導品的預算。</a:t>
            </a:r>
          </a:p>
          <a:p>
            <a:pPr>
              <a:lnSpc>
                <a:spcPct val="150000"/>
              </a:lnSpc>
              <a:buFont typeface="+mj-lt"/>
              <a:buAutoNum type="arabicPeriod" startAt="6"/>
            </a:pPr>
            <a:r>
              <a:rPr lang="zh-TW" altLang="en-US" dirty="0">
                <a:solidFill>
                  <a:srgbClr val="374151"/>
                </a:solidFill>
                <a:latin typeface="微軟正黑體" panose="020B0604030504040204" pitchFamily="34" charset="-120"/>
                <a:ea typeface="微軟正黑體" panose="020B0604030504040204" pitchFamily="34" charset="-120"/>
              </a:rPr>
              <a:t>是否可以購買大陸廠牌資通訊產品？</a:t>
            </a:r>
            <a:endParaRPr lang="en-US" altLang="zh-TW" dirty="0">
              <a:solidFill>
                <a:srgbClr val="374151"/>
              </a:solidFill>
              <a:latin typeface="微軟正黑體" panose="020B0604030504040204" pitchFamily="34" charset="-120"/>
              <a:ea typeface="微軟正黑體" panose="020B0604030504040204" pitchFamily="34" charset="-120"/>
            </a:endParaRP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回答：本補助計畫將依循「大陸廠牌資通訊產品及委外經營公眾場域盤點原則」，無法購買大陸廠牌資通訊產品或委外經營公眾場域。</a:t>
            </a:r>
          </a:p>
          <a:p>
            <a:pPr>
              <a:lnSpc>
                <a:spcPct val="150000"/>
              </a:lnSpc>
              <a:buFont typeface="+mj-lt"/>
              <a:buAutoNum type="arabicPeriod" startAt="7"/>
            </a:pPr>
            <a:r>
              <a:rPr lang="zh-TW" altLang="en-US" dirty="0">
                <a:solidFill>
                  <a:srgbClr val="374151"/>
                </a:solidFill>
                <a:latin typeface="微軟正黑體" panose="020B0604030504040204" pitchFamily="34" charset="-120"/>
                <a:ea typeface="微軟正黑體" panose="020B0604030504040204" pitchFamily="34" charset="-120"/>
              </a:rPr>
              <a:t>是否可以支付本校人員工作費用，如出席費、稿費、審查費、工作費、引言人費、諮詢費及加班費等？</a:t>
            </a:r>
            <a:endParaRPr lang="en-US" altLang="zh-TW" dirty="0">
              <a:solidFill>
                <a:srgbClr val="374151"/>
              </a:solidFill>
              <a:latin typeface="微軟正黑體" panose="020B0604030504040204" pitchFamily="34" charset="-120"/>
              <a:ea typeface="微軟正黑體" panose="020B0604030504040204" pitchFamily="34" charset="-120"/>
            </a:endParaRP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回答：本補助計畫不可支付本校人員工作費用，包括出席費、稿費、審查費、工作費、引言人費、諮詢費及加班費等。</a:t>
            </a:r>
            <a:r>
              <a:rPr lang="en-US" altLang="zh-TW" dirty="0">
                <a:solidFill>
                  <a:srgbClr val="374151"/>
                </a:solidFill>
                <a:latin typeface="微軟正黑體" panose="020B0604030504040204" pitchFamily="34" charset="-120"/>
                <a:ea typeface="微軟正黑體" panose="020B0604030504040204" pitchFamily="34" charset="-120"/>
              </a:rPr>
              <a:t>(</a:t>
            </a:r>
            <a:r>
              <a:rPr lang="zh-TW" altLang="en-US" dirty="0">
                <a:solidFill>
                  <a:srgbClr val="374151"/>
                </a:solidFill>
                <a:latin typeface="微軟正黑體" panose="020B0604030504040204" pitchFamily="34" charset="-120"/>
                <a:ea typeface="微軟正黑體" panose="020B0604030504040204" pitchFamily="34" charset="-120"/>
              </a:rPr>
              <a:t>出席費、稿費、審查費屬研究性質者</a:t>
            </a:r>
            <a:r>
              <a:rPr lang="en-US" altLang="zh-TW" dirty="0">
                <a:solidFill>
                  <a:srgbClr val="374151"/>
                </a:solidFill>
                <a:latin typeface="微軟正黑體" panose="020B0604030504040204" pitchFamily="34" charset="-120"/>
                <a:ea typeface="微軟正黑體" panose="020B0604030504040204" pitchFamily="34" charset="-120"/>
              </a:rPr>
              <a:t>,</a:t>
            </a:r>
            <a:r>
              <a:rPr lang="zh-TW" altLang="en-US" dirty="0">
                <a:solidFill>
                  <a:srgbClr val="374151"/>
                </a:solidFill>
                <a:latin typeface="微軟正黑體" panose="020B0604030504040204" pitchFamily="34" charset="-120"/>
                <a:ea typeface="微軟正黑體" panose="020B0604030504040204" pitchFamily="34" charset="-120"/>
              </a:rPr>
              <a:t>事先檢具計畫載明支給標準並自籌財源</a:t>
            </a:r>
            <a:r>
              <a:rPr lang="en-US" altLang="zh-TW" dirty="0">
                <a:solidFill>
                  <a:srgbClr val="374151"/>
                </a:solidFill>
                <a:latin typeface="微軟正黑體" panose="020B0604030504040204" pitchFamily="34" charset="-120"/>
                <a:ea typeface="微軟正黑體" panose="020B0604030504040204" pitchFamily="34" charset="-120"/>
              </a:rPr>
              <a:t>,</a:t>
            </a:r>
            <a:r>
              <a:rPr lang="zh-TW" altLang="en-US" dirty="0">
                <a:solidFill>
                  <a:srgbClr val="374151"/>
                </a:solidFill>
                <a:latin typeface="微軟正黑體" panose="020B0604030504040204" pitchFamily="34" charset="-120"/>
                <a:ea typeface="微軟正黑體" panose="020B0604030504040204" pitchFamily="34" charset="-120"/>
              </a:rPr>
              <a:t>簽陳校長核定後辦理</a:t>
            </a:r>
            <a:r>
              <a:rPr lang="en-US" altLang="zh-TW" dirty="0">
                <a:solidFill>
                  <a:srgbClr val="374151"/>
                </a:solidFill>
                <a:latin typeface="微軟正黑體" panose="020B0604030504040204" pitchFamily="34" charset="-120"/>
                <a:ea typeface="微軟正黑體" panose="020B0604030504040204" pitchFamily="34" charset="-120"/>
              </a:rPr>
              <a:t>) </a:t>
            </a:r>
            <a:r>
              <a:rPr lang="zh-TW" altLang="en-US" dirty="0">
                <a:solidFill>
                  <a:srgbClr val="374151"/>
                </a:solidFill>
                <a:latin typeface="微軟正黑體" panose="020B0604030504040204" pitchFamily="34" charset="-120"/>
                <a:ea typeface="微軟正黑體" panose="020B0604030504040204" pitchFamily="34" charset="-120"/>
              </a:rPr>
              <a:t>。</a:t>
            </a:r>
          </a:p>
          <a:p>
            <a:pPr>
              <a:lnSpc>
                <a:spcPct val="150000"/>
              </a:lnSpc>
              <a:buFont typeface="+mj-lt"/>
              <a:buAutoNum type="arabicPeriod" startAt="8"/>
            </a:pPr>
            <a:r>
              <a:rPr lang="zh-TW" altLang="en-US" dirty="0">
                <a:solidFill>
                  <a:srgbClr val="374151"/>
                </a:solidFill>
                <a:latin typeface="微軟正黑體" panose="020B0604030504040204" pitchFamily="34" charset="-120"/>
                <a:ea typeface="微軟正黑體" panose="020B0604030504040204" pitchFamily="34" charset="-120"/>
              </a:rPr>
              <a:t>舉辦會議或活動時請說明膳費預算限制？</a:t>
            </a:r>
          </a:p>
          <a:p>
            <a:pPr>
              <a:lnSpc>
                <a:spcPct val="150000"/>
              </a:lnSpc>
            </a:pPr>
            <a:r>
              <a:rPr lang="zh-TW" altLang="en-US" dirty="0">
                <a:solidFill>
                  <a:srgbClr val="374151"/>
                </a:solidFill>
                <a:latin typeface="微軟正黑體" panose="020B0604030504040204" pitchFamily="34" charset="-120"/>
                <a:ea typeface="微軟正黑體" panose="020B0604030504040204" pitchFamily="34" charset="-120"/>
              </a:rPr>
              <a:t>回答：本補助計畫舉辦會議或活動遵守膳費每人上限</a:t>
            </a:r>
            <a:r>
              <a:rPr lang="en-US" altLang="zh-TW" dirty="0">
                <a:solidFill>
                  <a:srgbClr val="374151"/>
                </a:solidFill>
                <a:latin typeface="微軟正黑體" panose="020B0604030504040204" pitchFamily="34" charset="-120"/>
                <a:ea typeface="微軟正黑體" panose="020B0604030504040204" pitchFamily="34" charset="-120"/>
              </a:rPr>
              <a:t>100</a:t>
            </a:r>
            <a:r>
              <a:rPr lang="zh-TW" altLang="en-US" dirty="0">
                <a:solidFill>
                  <a:srgbClr val="374151"/>
                </a:solidFill>
                <a:latin typeface="微軟正黑體" panose="020B0604030504040204" pitchFamily="34" charset="-120"/>
                <a:ea typeface="微軟正黑體" panose="020B0604030504040204" pitchFamily="34" charset="-120"/>
              </a:rPr>
              <a:t>元的預算限制。</a:t>
            </a:r>
          </a:p>
        </p:txBody>
      </p:sp>
      <p:sp>
        <p:nvSpPr>
          <p:cNvPr id="3" name="文字方塊 2">
            <a:extLst>
              <a:ext uri="{FF2B5EF4-FFF2-40B4-BE49-F238E27FC236}">
                <a16:creationId xmlns:a16="http://schemas.microsoft.com/office/drawing/2014/main" id="{29A077E6-2FFE-4077-9EF8-62F3D7BF8D7B}"/>
              </a:ext>
            </a:extLst>
          </p:cNvPr>
          <p:cNvSpPr txBox="1"/>
          <p:nvPr/>
        </p:nvSpPr>
        <p:spPr>
          <a:xfrm>
            <a:off x="378799" y="577735"/>
            <a:ext cx="10736132" cy="1446550"/>
          </a:xfrm>
          <a:prstGeom prst="rect">
            <a:avLst/>
          </a:prstGeom>
          <a:noFill/>
        </p:spPr>
        <p:txBody>
          <a:bodyPr wrap="square" rtlCol="0">
            <a:spAutoFit/>
          </a:bodyPr>
          <a:lstStyle/>
          <a:p>
            <a:pPr algn="ctr"/>
            <a:r>
              <a:rPr lang="en-US" altLang="zh-TW" sz="8800" b="1" dirty="0">
                <a:latin typeface="微軟正黑體" panose="020B0604030504040204" pitchFamily="34" charset="-120"/>
                <a:ea typeface="微軟正黑體" panose="020B0604030504040204" pitchFamily="34" charset="-120"/>
              </a:rPr>
              <a:t>Q</a:t>
            </a:r>
            <a:r>
              <a:rPr lang="zh-TW" altLang="en-US" sz="8800" b="1" dirty="0">
                <a:latin typeface="微軟正黑體" panose="020B0604030504040204" pitchFamily="34" charset="-120"/>
                <a:ea typeface="微軟正黑體" panose="020B0604030504040204" pitchFamily="34" charset="-120"/>
              </a:rPr>
              <a:t> </a:t>
            </a:r>
            <a:r>
              <a:rPr lang="en-US" altLang="zh-TW" sz="8800" b="1" dirty="0">
                <a:latin typeface="微軟正黑體" panose="020B0604030504040204" pitchFamily="34" charset="-120"/>
                <a:ea typeface="微軟正黑體" panose="020B0604030504040204" pitchFamily="34" charset="-120"/>
              </a:rPr>
              <a:t>&amp;</a:t>
            </a:r>
            <a:r>
              <a:rPr lang="zh-TW" altLang="en-US" sz="8800" b="1" dirty="0">
                <a:latin typeface="微軟正黑體" panose="020B0604030504040204" pitchFamily="34" charset="-120"/>
                <a:ea typeface="微軟正黑體" panose="020B0604030504040204" pitchFamily="34" charset="-120"/>
              </a:rPr>
              <a:t> </a:t>
            </a:r>
            <a:r>
              <a:rPr lang="en-US" altLang="zh-TW" sz="8800" b="1" dirty="0">
                <a:latin typeface="微軟正黑體" panose="020B0604030504040204" pitchFamily="34" charset="-120"/>
                <a:ea typeface="微軟正黑體" panose="020B0604030504040204" pitchFamily="34" charset="-120"/>
              </a:rPr>
              <a:t>A</a:t>
            </a:r>
            <a:endParaRPr lang="zh-TW" altLang="en-US" sz="8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296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a:xfrm>
            <a:off x="1715292" y="1083084"/>
            <a:ext cx="8761413" cy="706964"/>
          </a:xfrm>
        </p:spPr>
        <p:txBody>
          <a:bodyPr/>
          <a:lstStyle/>
          <a:p>
            <a:pPr algn="ctr">
              <a:buClr>
                <a:schemeClr val="tx2">
                  <a:lumMod val="75000"/>
                </a:schemeClr>
              </a:buClr>
            </a:pPr>
            <a:r>
              <a:rPr lang="zh-TW" altLang="en-US" b="1" dirty="0">
                <a:latin typeface="微軟正黑體" panose="020B0604030504040204" pitchFamily="34" charset="-120"/>
                <a:ea typeface="微軟正黑體" panose="020B0604030504040204" pitchFamily="34" charset="-120"/>
              </a:rPr>
              <a:t>相關問題與建議請洽教務處課務組</a:t>
            </a:r>
            <a:endParaRPr lang="en-US" altLang="zh-TW" sz="3600" b="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9E7F921-7C8D-4809-A604-C7471B399B23}"/>
              </a:ext>
            </a:extLst>
          </p:cNvPr>
          <p:cNvSpPr txBox="1"/>
          <p:nvPr/>
        </p:nvSpPr>
        <p:spPr>
          <a:xfrm>
            <a:off x="2566859" y="2727928"/>
            <a:ext cx="7475910" cy="3046988"/>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諮詢窗口：</a:t>
            </a: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待聘</a:t>
            </a:r>
            <a:endParaRPr lang="en-US" altLang="zh-TW" sz="3200" b="1" dirty="0">
              <a:latin typeface="微軟正黑體" panose="020B0604030504040204" pitchFamily="34" charset="-120"/>
              <a:ea typeface="微軟正黑體" panose="020B0604030504040204" pitchFamily="34" charset="-120"/>
            </a:endParaRPr>
          </a:p>
          <a:p>
            <a:r>
              <a:rPr lang="en-US" altLang="zh-TW" sz="3200" b="1" dirty="0">
                <a:latin typeface="微軟正黑體" panose="020B0604030504040204" pitchFamily="34" charset="-120"/>
                <a:ea typeface="微軟正黑體" panose="020B0604030504040204" pitchFamily="34" charset="-120"/>
              </a:rPr>
              <a:t>						#62185</a:t>
            </a:r>
          </a:p>
          <a:p>
            <a:endParaRPr lang="en-US" altLang="zh-TW" sz="3200" b="1" dirty="0">
              <a:latin typeface="微軟正黑體" panose="020B0604030504040204" pitchFamily="34" charset="-120"/>
              <a:ea typeface="微軟正黑體" panose="020B0604030504040204" pitchFamily="34" charset="-120"/>
            </a:endParaRPr>
          </a:p>
          <a:p>
            <a:pPr lvl="0"/>
            <a:r>
              <a:rPr lang="zh-TW" altLang="en-US" sz="3200" b="1" dirty="0">
                <a:latin typeface="微軟正黑體" panose="020B0604030504040204" pitchFamily="34" charset="-120"/>
                <a:ea typeface="微軟正黑體" panose="020B0604030504040204" pitchFamily="34" charset="-120"/>
              </a:rPr>
              <a:t>課務組組長：</a:t>
            </a: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陳世昌</a:t>
            </a:r>
            <a:endParaRPr lang="en-US" altLang="zh-TW" sz="3200" b="1" dirty="0">
              <a:latin typeface="微軟正黑體" panose="020B0604030504040204" pitchFamily="34" charset="-120"/>
              <a:ea typeface="微軟正黑體" panose="020B0604030504040204" pitchFamily="34" charset="-120"/>
            </a:endParaRPr>
          </a:p>
          <a:p>
            <a:pPr lvl="0"/>
            <a:r>
              <a:rPr lang="en-US" altLang="zh-TW" sz="3200" b="1" dirty="0">
                <a:latin typeface="微軟正黑體" panose="020B0604030504040204" pitchFamily="34" charset="-120"/>
                <a:ea typeface="微軟正黑體" panose="020B0604030504040204" pitchFamily="34" charset="-120"/>
              </a:rPr>
              <a:t>						#63293</a:t>
            </a:r>
          </a:p>
          <a:p>
            <a:pPr lvl="0"/>
            <a:r>
              <a:rPr lang="en-US" altLang="zh-TW" sz="3200" b="1" dirty="0">
                <a:latin typeface="微軟正黑體" panose="020B0604030504040204" pitchFamily="34" charset="-120"/>
                <a:ea typeface="微軟正黑體" panose="020B0604030504040204" pitchFamily="34" charset="-120"/>
              </a:rPr>
              <a:t>						casper@nccu.edu.tw</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529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A63A284-B265-4531-B3B8-6D84613ACD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49" y="613186"/>
            <a:ext cx="5197811" cy="5959738"/>
          </a:xfrm>
          <a:prstGeom prst="rect">
            <a:avLst/>
          </a:prstGeom>
          <a:noFill/>
          <a:ln>
            <a:solidFill>
              <a:schemeClr val="tx1">
                <a:lumMod val="65000"/>
                <a:lumOff val="35000"/>
              </a:schemeClr>
            </a:solidFill>
          </a:ln>
        </p:spPr>
      </p:pic>
      <p:sp>
        <p:nvSpPr>
          <p:cNvPr id="5" name="內容版面配置區 2">
            <a:extLst>
              <a:ext uri="{FF2B5EF4-FFF2-40B4-BE49-F238E27FC236}">
                <a16:creationId xmlns:a16="http://schemas.microsoft.com/office/drawing/2014/main" id="{922C7FC6-9C8D-4A81-9903-12664C855A28}"/>
              </a:ext>
            </a:extLst>
          </p:cNvPr>
          <p:cNvSpPr>
            <a:spLocks noGrp="1"/>
          </p:cNvSpPr>
          <p:nvPr>
            <p:ph idx="1"/>
          </p:nvPr>
        </p:nvSpPr>
        <p:spPr>
          <a:xfrm>
            <a:off x="6212614" y="3593055"/>
            <a:ext cx="5437917" cy="1458558"/>
          </a:xfrm>
        </p:spPr>
        <p:txBody>
          <a:bodyPr>
            <a:normAutofit lnSpcReduction="10000"/>
          </a:bodyPr>
          <a:lstStyle/>
          <a:p>
            <a:pPr marL="0" indent="0">
              <a:buClr>
                <a:schemeClr val="tx2">
                  <a:lumMod val="75000"/>
                </a:schemeClr>
              </a:buClr>
              <a:buNone/>
            </a:pPr>
            <a:r>
              <a:rPr lang="zh-TW" altLang="en-US" sz="2400" b="1" dirty="0">
                <a:latin typeface="微軟正黑體" panose="020B0604030504040204" pitchFamily="34" charset="-120"/>
                <a:ea typeface="微軟正黑體" panose="020B0604030504040204" pitchFamily="34" charset="-120"/>
              </a:rPr>
              <a:t>政大作為我國即將立校一百年的人文社會科學領域之頂尖大學，有必要擔起此種扭轉世局之責，而其落實之關鍵，將從教學現場的改變開始。</a:t>
            </a:r>
          </a:p>
        </p:txBody>
      </p:sp>
    </p:spTree>
    <p:extLst>
      <p:ext uri="{BB962C8B-B14F-4D97-AF65-F5344CB8AC3E}">
        <p14:creationId xmlns:p14="http://schemas.microsoft.com/office/powerpoint/2010/main" val="168186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95A26F-2846-4745-A102-D4B946A74E79}"/>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三箭齊發</a:t>
            </a:r>
          </a:p>
        </p:txBody>
      </p:sp>
      <p:sp>
        <p:nvSpPr>
          <p:cNvPr id="4" name="內容版面配置區 2">
            <a:extLst>
              <a:ext uri="{FF2B5EF4-FFF2-40B4-BE49-F238E27FC236}">
                <a16:creationId xmlns:a16="http://schemas.microsoft.com/office/drawing/2014/main" id="{32324A2D-EF00-4615-B19B-42C1091177F3}"/>
              </a:ext>
            </a:extLst>
          </p:cNvPr>
          <p:cNvSpPr>
            <a:spLocks noGrp="1"/>
          </p:cNvSpPr>
          <p:nvPr>
            <p:ph idx="1"/>
          </p:nvPr>
        </p:nvSpPr>
        <p:spPr>
          <a:xfrm>
            <a:off x="1154955" y="2700168"/>
            <a:ext cx="10409516" cy="3319631"/>
          </a:xfrm>
        </p:spPr>
        <p:txBody>
          <a:bodyPr>
            <a:normAutofit/>
          </a:bodyPr>
          <a:lstStyle/>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教學創新課程補助計畫</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學系、</a:t>
            </a:r>
            <a:r>
              <a:rPr lang="zh-TW" altLang="en-US" sz="3200" b="1" u="sng" dirty="0">
                <a:latin typeface="微軟正黑體" panose="020B0604030504040204" pitchFamily="34" charset="-120"/>
                <a:ea typeface="微軟正黑體" panose="020B0604030504040204" pitchFamily="34" charset="-120"/>
              </a:rPr>
              <a:t>學士學位學程</a:t>
            </a:r>
            <a:r>
              <a:rPr lang="zh-TW" altLang="en-US" sz="3200" b="1" dirty="0">
                <a:latin typeface="微軟正黑體" panose="020B0604030504040204" pitchFamily="34" charset="-120"/>
                <a:ea typeface="微軟正黑體" panose="020B0604030504040204" pitchFamily="34" charset="-120"/>
              </a:rPr>
              <a:t>及院設學士班總整課程補助計畫</a:t>
            </a:r>
            <a:endParaRPr lang="en-US" altLang="zh-TW" sz="3200" b="1" dirty="0">
              <a:latin typeface="微軟正黑體" panose="020B0604030504040204" pitchFamily="34" charset="-120"/>
              <a:ea typeface="微軟正黑體" panose="020B0604030504040204" pitchFamily="34" charset="-120"/>
            </a:endParaRPr>
          </a:p>
          <a:p>
            <a:pPr marL="0" indent="0">
              <a:buClr>
                <a:schemeClr val="tx2">
                  <a:lumMod val="75000"/>
                </a:schemeClr>
              </a:buClr>
              <a:buNone/>
            </a:pP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跨領域學分學程補助計畫</a:t>
            </a:r>
            <a:endParaRPr lang="en-US" altLang="zh-TW" sz="3200" b="1" dirty="0">
              <a:latin typeface="微軟正黑體" panose="020B0604030504040204" pitchFamily="34" charset="-120"/>
              <a:ea typeface="微軟正黑體" panose="020B0604030504040204" pitchFamily="34" charset="-120"/>
            </a:endParaRPr>
          </a:p>
          <a:p>
            <a:pPr marL="0" indent="0">
              <a:buClr>
                <a:schemeClr val="tx2">
                  <a:lumMod val="75000"/>
                </a:schemeClr>
              </a:buClr>
              <a:buNone/>
            </a:pPr>
            <a:endParaRPr lang="en-US" altLang="zh-TW"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0377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95A26F-2846-4745-A102-D4B946A74E79}"/>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共同注意事項</a:t>
            </a:r>
          </a:p>
        </p:txBody>
      </p:sp>
      <p:sp>
        <p:nvSpPr>
          <p:cNvPr id="4" name="內容版面配置區 2">
            <a:extLst>
              <a:ext uri="{FF2B5EF4-FFF2-40B4-BE49-F238E27FC236}">
                <a16:creationId xmlns:a16="http://schemas.microsoft.com/office/drawing/2014/main" id="{32324A2D-EF00-4615-B19B-42C1091177F3}"/>
              </a:ext>
            </a:extLst>
          </p:cNvPr>
          <p:cNvSpPr>
            <a:spLocks noGrp="1"/>
          </p:cNvSpPr>
          <p:nvPr>
            <p:ph idx="1"/>
          </p:nvPr>
        </p:nvSpPr>
        <p:spPr>
          <a:xfrm>
            <a:off x="699247" y="2528047"/>
            <a:ext cx="11123407" cy="3818965"/>
          </a:xfrm>
        </p:spPr>
        <p:txBody>
          <a:bodyPr>
            <a:normAutofit fontScale="92500" lnSpcReduction="20000"/>
          </a:bodyPr>
          <a:lstStyle/>
          <a:p>
            <a:pPr>
              <a:buClr>
                <a:schemeClr val="tx2">
                  <a:lumMod val="75000"/>
                </a:schemeClr>
              </a:buClr>
              <a:buFont typeface="Wingdings" panose="05000000000000000000" pitchFamily="2" charset="2"/>
              <a:buChar char="l"/>
            </a:pP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申請期限：申請表與相關資料請於</a:t>
            </a:r>
            <a:r>
              <a:rPr lang="en-US" altLang="zh-TW" sz="3200" b="1" dirty="0">
                <a:latin typeface="微軟正黑體" panose="020B0604030504040204" pitchFamily="34" charset="-120"/>
                <a:ea typeface="微軟正黑體" panose="020B0604030504040204" pitchFamily="34" charset="-120"/>
              </a:rPr>
              <a:t>8</a:t>
            </a:r>
            <a:r>
              <a:rPr lang="zh-TW" altLang="en-US" sz="3200" b="1" dirty="0">
                <a:latin typeface="微軟正黑體" panose="020B0604030504040204" pitchFamily="34" charset="-120"/>
                <a:ea typeface="微軟正黑體" panose="020B0604030504040204" pitchFamily="34" charset="-120"/>
              </a:rPr>
              <a:t>月</a:t>
            </a:r>
            <a:r>
              <a:rPr lang="en-US" altLang="zh-TW" sz="3200" b="1" dirty="0">
                <a:latin typeface="微軟正黑體" panose="020B0604030504040204" pitchFamily="34" charset="-120"/>
                <a:ea typeface="微軟正黑體" panose="020B0604030504040204" pitchFamily="34" charset="-120"/>
              </a:rPr>
              <a:t>14</a:t>
            </a:r>
            <a:r>
              <a:rPr lang="zh-TW" altLang="en-US" sz="3200" b="1" dirty="0">
                <a:latin typeface="微軟正黑體" panose="020B0604030504040204" pitchFamily="34" charset="-120"/>
                <a:ea typeface="微軟正黑體" panose="020B0604030504040204" pitchFamily="34" charset="-120"/>
              </a:rPr>
              <a:t>日</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一</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下午五時前以電子郵件及紙本方式送達教務處課務組。</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由教務處邀集校內外外學者專家共同審查，擇優補助。</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計畫執行時程：至</a:t>
            </a:r>
            <a:r>
              <a:rPr lang="en-US" altLang="zh-TW" sz="3200" b="1" dirty="0">
                <a:latin typeface="微軟正黑體" panose="020B0604030504040204" pitchFamily="34" charset="-120"/>
                <a:ea typeface="微軟正黑體" panose="020B0604030504040204" pitchFamily="34" charset="-120"/>
              </a:rPr>
              <a:t>12</a:t>
            </a:r>
            <a:r>
              <a:rPr lang="zh-TW" altLang="en-US" sz="3200" b="1" dirty="0">
                <a:latin typeface="微軟正黑體" panose="020B0604030504040204" pitchFamily="34" charset="-120"/>
                <a:ea typeface="微軟正黑體" panose="020B0604030504040204" pitchFamily="34" charset="-120"/>
              </a:rPr>
              <a:t>月</a:t>
            </a:r>
            <a:r>
              <a:rPr lang="en-US" altLang="zh-TW" sz="3200" b="1" dirty="0">
                <a:latin typeface="微軟正黑體" panose="020B0604030504040204" pitchFamily="34" charset="-120"/>
                <a:ea typeface="微軟正黑體" panose="020B0604030504040204" pitchFamily="34" charset="-120"/>
              </a:rPr>
              <a:t>15</a:t>
            </a:r>
            <a:r>
              <a:rPr lang="zh-TW" altLang="en-US" sz="3200" b="1" dirty="0">
                <a:latin typeface="微軟正黑體" panose="020B0604030504040204" pitchFamily="34" charset="-120"/>
                <a:ea typeface="微軟正黑體" panose="020B0604030504040204" pitchFamily="34" charset="-120"/>
              </a:rPr>
              <a:t>日止。</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經費來源：本校第二期高教深耕經費（</a:t>
            </a:r>
            <a:r>
              <a:rPr lang="en-US" altLang="zh-TW" sz="3200" b="1" dirty="0">
                <a:latin typeface="微軟正黑體" panose="020B0604030504040204" pitchFamily="34" charset="-120"/>
                <a:ea typeface="微軟正黑體" panose="020B0604030504040204" pitchFamily="34" charset="-120"/>
              </a:rPr>
              <a:t>112H111-06</a:t>
            </a:r>
            <a:r>
              <a:rPr lang="zh-TW" altLang="en-US"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經費使用：依大專校院高等教育深耕計畫經費使用原則辦理。</a:t>
            </a:r>
            <a:endParaRPr lang="en-US" altLang="zh-TW" sz="3200" b="1" dirty="0">
              <a:latin typeface="微軟正黑體" panose="020B0604030504040204" pitchFamily="34" charset="-120"/>
              <a:ea typeface="微軟正黑體" panose="020B0604030504040204" pitchFamily="34" charset="-120"/>
            </a:endParaRPr>
          </a:p>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核銷期限：依高教深耕辦公室規定時限完成核銷。</a:t>
            </a:r>
            <a:endParaRPr lang="en-US" altLang="zh-TW"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615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教學創新課程補助計畫</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7CE15285-9D36-4DFD-8803-696B3B013DA0}"/>
              </a:ext>
            </a:extLst>
          </p:cNvPr>
          <p:cNvSpPr>
            <a:spLocks noGrp="1"/>
          </p:cNvSpPr>
          <p:nvPr>
            <p:ph idx="1"/>
          </p:nvPr>
        </p:nvSpPr>
        <p:spPr>
          <a:xfrm>
            <a:off x="1501541" y="3614571"/>
            <a:ext cx="4034118" cy="2861534"/>
          </a:xfrm>
        </p:spPr>
        <p:txBody>
          <a:bodyPr>
            <a:normAutofit fontScale="77500" lnSpcReduction="20000"/>
          </a:bodyPr>
          <a:lstStyle/>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教學內容創新：</a:t>
            </a:r>
            <a:endParaRPr lang="en-US" altLang="zh-TW" sz="32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人文關懷</a:t>
            </a:r>
            <a:endParaRPr lang="en-US" altLang="zh-TW" sz="30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社會參與</a:t>
            </a:r>
            <a:endParaRPr lang="en-US" altLang="zh-TW" sz="30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訊息識讀</a:t>
            </a:r>
            <a:endParaRPr lang="en-US" altLang="zh-TW" sz="30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跨領域</a:t>
            </a:r>
            <a:endParaRPr lang="en-US" altLang="zh-TW" sz="30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en-US" altLang="zh-TW" sz="3000" b="1" dirty="0">
                <a:latin typeface="微軟正黑體" panose="020B0604030504040204" pitchFamily="34" charset="-120"/>
                <a:ea typeface="微軟正黑體" panose="020B0604030504040204" pitchFamily="34" charset="-120"/>
              </a:rPr>
              <a:t>STEAM</a:t>
            </a: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運用生成式</a:t>
            </a:r>
            <a:r>
              <a:rPr lang="en-US" altLang="zh-TW" sz="3000" b="1" dirty="0">
                <a:latin typeface="微軟正黑體" panose="020B0604030504040204" pitchFamily="34" charset="-120"/>
                <a:ea typeface="微軟正黑體" panose="020B0604030504040204" pitchFamily="34" charset="-120"/>
              </a:rPr>
              <a:t>AI</a:t>
            </a:r>
          </a:p>
        </p:txBody>
      </p:sp>
      <p:sp>
        <p:nvSpPr>
          <p:cNvPr id="5" name="內容版面配置區 2">
            <a:extLst>
              <a:ext uri="{FF2B5EF4-FFF2-40B4-BE49-F238E27FC236}">
                <a16:creationId xmlns:a16="http://schemas.microsoft.com/office/drawing/2014/main" id="{8F716A8B-8780-48FB-B84B-63C2DC1DB87E}"/>
              </a:ext>
            </a:extLst>
          </p:cNvPr>
          <p:cNvSpPr txBox="1">
            <a:spLocks/>
          </p:cNvSpPr>
          <p:nvPr/>
        </p:nvSpPr>
        <p:spPr>
          <a:xfrm>
            <a:off x="5535660" y="3614571"/>
            <a:ext cx="4845470" cy="286153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Clr>
                <a:schemeClr val="tx2">
                  <a:lumMod val="75000"/>
                </a:schemeClr>
              </a:buClr>
              <a:buFont typeface="Wingdings" panose="05000000000000000000" pitchFamily="2" charset="2"/>
              <a:buChar char="l"/>
            </a:pPr>
            <a:r>
              <a:rPr lang="zh-TW" altLang="en-US" sz="3200" b="1" dirty="0">
                <a:latin typeface="微軟正黑體" panose="020B0604030504040204" pitchFamily="34" charset="-120"/>
                <a:ea typeface="微軟正黑體" panose="020B0604030504040204" pitchFamily="34" charset="-120"/>
              </a:rPr>
              <a:t>教學方式創新：</a:t>
            </a:r>
            <a:endParaRPr lang="en-US" altLang="zh-TW" sz="32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問題導向</a:t>
            </a:r>
            <a:r>
              <a:rPr lang="en-US" altLang="zh-TW" sz="3000" b="1" dirty="0">
                <a:latin typeface="微軟正黑體" panose="020B0604030504040204" pitchFamily="34" charset="-120"/>
                <a:ea typeface="微軟正黑體" panose="020B0604030504040204" pitchFamily="34" charset="-120"/>
              </a:rPr>
              <a:t>PBL</a:t>
            </a: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跨領域共時授課</a:t>
            </a:r>
            <a:endParaRPr lang="en-US" altLang="zh-TW" sz="30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zh-TW" altLang="en-US" sz="3000" b="1" dirty="0">
                <a:latin typeface="微軟正黑體" panose="020B0604030504040204" pitchFamily="34" charset="-120"/>
                <a:ea typeface="微軟正黑體" panose="020B0604030504040204" pitchFamily="34" charset="-120"/>
              </a:rPr>
              <a:t>跨校合作</a:t>
            </a:r>
            <a:endParaRPr lang="en-US" altLang="zh-TW" sz="3000" b="1" dirty="0">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r>
              <a:rPr lang="en-US" altLang="zh-TW" sz="3000" b="1" dirty="0">
                <a:solidFill>
                  <a:schemeClr val="bg1"/>
                </a:solidFill>
                <a:latin typeface="微軟正黑體" panose="020B0604030504040204" pitchFamily="34" charset="-120"/>
                <a:ea typeface="微軟正黑體" panose="020B0604030504040204" pitchFamily="34" charset="-120"/>
              </a:rPr>
              <a:t>1</a:t>
            </a:r>
          </a:p>
          <a:p>
            <a:pPr marL="457200" lvl="1" indent="0">
              <a:buClr>
                <a:schemeClr val="tx2">
                  <a:lumMod val="75000"/>
                </a:schemeClr>
              </a:buClr>
              <a:buNone/>
            </a:pPr>
            <a:r>
              <a:rPr lang="en-US" altLang="zh-TW" sz="3000" b="1" dirty="0">
                <a:solidFill>
                  <a:schemeClr val="bg1"/>
                </a:solidFill>
                <a:latin typeface="微軟正黑體" panose="020B0604030504040204" pitchFamily="34" charset="-120"/>
                <a:ea typeface="微軟正黑體" panose="020B0604030504040204" pitchFamily="34" charset="-120"/>
              </a:rPr>
              <a:t>1</a:t>
            </a:r>
          </a:p>
          <a:p>
            <a:pPr marL="457200" lvl="1" indent="0">
              <a:buClr>
                <a:schemeClr val="tx2">
                  <a:lumMod val="75000"/>
                </a:schemeClr>
              </a:buClr>
              <a:buNone/>
            </a:pPr>
            <a:r>
              <a:rPr lang="en-US" altLang="zh-TW" sz="3000" b="1" dirty="0">
                <a:solidFill>
                  <a:schemeClr val="bg1"/>
                </a:solidFill>
                <a:latin typeface="微軟正黑體" panose="020B0604030504040204" pitchFamily="34" charset="-120"/>
                <a:ea typeface="微軟正黑體" panose="020B0604030504040204" pitchFamily="34" charset="-120"/>
              </a:rPr>
              <a:t>1</a:t>
            </a:r>
          </a:p>
          <a:p>
            <a:pPr marL="457200" lvl="1" indent="0">
              <a:buClr>
                <a:schemeClr val="tx2">
                  <a:lumMod val="75000"/>
                </a:schemeClr>
              </a:buClr>
              <a:buNone/>
            </a:pPr>
            <a:endParaRPr lang="en-US" altLang="zh-TW" sz="3000" b="1" dirty="0">
              <a:solidFill>
                <a:schemeClr val="bg1"/>
              </a:solidFill>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endParaRPr lang="en-US" altLang="zh-TW" sz="3000" b="1" dirty="0">
              <a:solidFill>
                <a:schemeClr val="bg1"/>
              </a:solidFill>
              <a:latin typeface="微軟正黑體" panose="020B0604030504040204" pitchFamily="34" charset="-120"/>
              <a:ea typeface="微軟正黑體" panose="020B0604030504040204" pitchFamily="34" charset="-120"/>
            </a:endParaRPr>
          </a:p>
          <a:p>
            <a:pPr marL="457200" lvl="1" indent="0">
              <a:buClr>
                <a:schemeClr val="tx2">
                  <a:lumMod val="75000"/>
                </a:schemeClr>
              </a:buClr>
              <a:buNone/>
            </a:pPr>
            <a:endParaRPr lang="en-US" altLang="zh-TW" sz="3000" b="1"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98C15FAE-36BD-4DF9-9EB5-944F3D641C8E}"/>
              </a:ext>
            </a:extLst>
          </p:cNvPr>
          <p:cNvSpPr txBox="1"/>
          <p:nvPr/>
        </p:nvSpPr>
        <p:spPr>
          <a:xfrm>
            <a:off x="2873141" y="2339964"/>
            <a:ext cx="5540188" cy="707886"/>
          </a:xfrm>
          <a:prstGeom prst="rect">
            <a:avLst/>
          </a:prstGeom>
          <a:noFill/>
        </p:spPr>
        <p:txBody>
          <a:bodyPr wrap="square" rtlCol="0">
            <a:spAutoFit/>
          </a:bodyPr>
          <a:lstStyle/>
          <a:p>
            <a:pPr algn="ctr"/>
            <a:r>
              <a:rPr lang="zh-TW" altLang="en-US" sz="4000" b="1" dirty="0">
                <a:latin typeface="微軟正黑體" panose="020B0604030504040204" pitchFamily="34" charset="-120"/>
                <a:ea typeface="微軟正黑體" panose="020B0604030504040204" pitchFamily="34" charset="-120"/>
              </a:rPr>
              <a:t>補助對象：課程</a:t>
            </a:r>
          </a:p>
        </p:txBody>
      </p:sp>
    </p:spTree>
    <p:extLst>
      <p:ext uri="{BB962C8B-B14F-4D97-AF65-F5344CB8AC3E}">
        <p14:creationId xmlns:p14="http://schemas.microsoft.com/office/powerpoint/2010/main" val="152378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教學創新課程補助計畫</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7CE15285-9D36-4DFD-8803-696B3B013DA0}"/>
              </a:ext>
            </a:extLst>
          </p:cNvPr>
          <p:cNvSpPr>
            <a:spLocks noGrp="1"/>
          </p:cNvSpPr>
          <p:nvPr>
            <p:ph idx="1"/>
          </p:nvPr>
        </p:nvSpPr>
        <p:spPr>
          <a:xfrm>
            <a:off x="297628" y="2549562"/>
            <a:ext cx="11596744" cy="3550024"/>
          </a:xfrm>
        </p:spPr>
        <p:txBody>
          <a:bodyPr>
            <a:normAutofit/>
          </a:bodyPr>
          <a:lstStyle/>
          <a:p>
            <a:pPr lvl="1">
              <a:buClr>
                <a:schemeClr val="tx2">
                  <a:lumMod val="75000"/>
                </a:schemeClr>
              </a:buClr>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人文關懷、社會參與、訊息識讀、跨領域、</a:t>
            </a:r>
            <a:r>
              <a:rPr lang="en-US" altLang="zh-TW" sz="2000" b="1" dirty="0">
                <a:latin typeface="微軟正黑體" panose="020B0604030504040204" pitchFamily="34" charset="-120"/>
                <a:ea typeface="微軟正黑體" panose="020B0604030504040204" pitchFamily="34" charset="-120"/>
              </a:rPr>
              <a:t>STEAM</a:t>
            </a:r>
            <a:r>
              <a:rPr lang="zh-TW" altLang="en-US" sz="2000" b="1" dirty="0">
                <a:latin typeface="微軟正黑體" panose="020B0604030504040204" pitchFamily="34" charset="-120"/>
                <a:ea typeface="微軟正黑體" panose="020B0604030504040204" pitchFamily="34" charset="-120"/>
              </a:rPr>
              <a:t>、運用生成式</a:t>
            </a:r>
            <a:r>
              <a:rPr lang="en-US" altLang="zh-TW" sz="2000" b="1" dirty="0">
                <a:latin typeface="微軟正黑體" panose="020B0604030504040204" pitchFamily="34" charset="-120"/>
                <a:ea typeface="微軟正黑體" panose="020B0604030504040204" pitchFamily="34" charset="-120"/>
              </a:rPr>
              <a:t>AI</a:t>
            </a:r>
            <a:r>
              <a:rPr lang="zh-TW" altLang="en-US" sz="2000" b="1" dirty="0">
                <a:latin typeface="微軟正黑體" panose="020B0604030504040204" pitchFamily="34" charset="-120"/>
                <a:ea typeface="微軟正黑體" panose="020B0604030504040204" pitchFamily="34" charset="-120"/>
              </a:rPr>
              <a:t>、問題導向</a:t>
            </a:r>
            <a:r>
              <a:rPr lang="en-US" altLang="zh-TW" sz="2000" b="1" dirty="0">
                <a:latin typeface="微軟正黑體" panose="020B0604030504040204" pitchFamily="34" charset="-120"/>
                <a:ea typeface="微軟正黑體" panose="020B0604030504040204" pitchFamily="34" charset="-120"/>
              </a:rPr>
              <a:t>PBL</a:t>
            </a:r>
          </a:p>
          <a:p>
            <a:pPr lvl="2">
              <a:buClr>
                <a:schemeClr val="tx2">
                  <a:lumMod val="75000"/>
                </a:schemeClr>
              </a:buClr>
              <a:buFont typeface="Wingdings" panose="05000000000000000000" pitchFamily="2" charset="2"/>
              <a:buChar char="ü"/>
            </a:pPr>
            <a:r>
              <a:rPr lang="en-US" altLang="zh-TW" sz="2000" b="1" dirty="0">
                <a:latin typeface="微軟正黑體" panose="020B0604030504040204" pitchFamily="34" charset="-120"/>
                <a:ea typeface="微軟正黑體" panose="020B0604030504040204" pitchFamily="34" charset="-120"/>
              </a:rPr>
              <a:t>112-1</a:t>
            </a:r>
            <a:r>
              <a:rPr lang="zh-TW" altLang="en-US" sz="2000" b="1" dirty="0">
                <a:latin typeface="微軟正黑體" panose="020B0604030504040204" pitchFamily="34" charset="-120"/>
                <a:ea typeface="微軟正黑體" panose="020B0604030504040204" pitchFamily="34" charset="-120"/>
              </a:rPr>
              <a:t>學期開授之學士班課程</a:t>
            </a:r>
            <a:endParaRPr lang="en-US" altLang="zh-TW" sz="2000" b="1" dirty="0">
              <a:latin typeface="微軟正黑體" panose="020B0604030504040204" pitchFamily="34" charset="-120"/>
              <a:ea typeface="微軟正黑體" panose="020B0604030504040204" pitchFamily="34" charset="-120"/>
            </a:endParaRPr>
          </a:p>
          <a:p>
            <a:pPr lvl="1">
              <a:buClr>
                <a:schemeClr val="tx2">
                  <a:lumMod val="75000"/>
                </a:schemeClr>
              </a:buClr>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跨領域共時授課課程</a:t>
            </a:r>
            <a:endParaRPr lang="en-US" altLang="zh-TW" sz="2000" b="1" dirty="0">
              <a:latin typeface="微軟正黑體" panose="020B0604030504040204" pitchFamily="34" charset="-120"/>
              <a:ea typeface="微軟正黑體" panose="020B0604030504040204" pitchFamily="34" charset="-120"/>
            </a:endParaRPr>
          </a:p>
          <a:p>
            <a:pPr lvl="2">
              <a:buClr>
                <a:schemeClr val="tx2">
                  <a:lumMod val="75000"/>
                </a:schemeClr>
              </a:buClr>
              <a:buFont typeface="Wingdings" panose="05000000000000000000" pitchFamily="2" charset="2"/>
              <a:buChar char="ü"/>
            </a:pPr>
            <a:r>
              <a:rPr lang="en-US" altLang="zh-TW" sz="2000" b="1" dirty="0">
                <a:latin typeface="微軟正黑體" panose="020B0604030504040204" pitchFamily="34" charset="-120"/>
                <a:ea typeface="微軟正黑體" panose="020B0604030504040204" pitchFamily="34" charset="-120"/>
              </a:rPr>
              <a:t>112-1</a:t>
            </a:r>
            <a:r>
              <a:rPr lang="zh-TW" altLang="en-US" sz="2000" b="1" dirty="0">
                <a:latin typeface="微軟正黑體" panose="020B0604030504040204" pitchFamily="34" charset="-120"/>
                <a:ea typeface="微軟正黑體" panose="020B0604030504040204" pitchFamily="34" charset="-120"/>
              </a:rPr>
              <a:t>學期開授之課程，以學士班專業課程優先補助</a:t>
            </a:r>
            <a:endParaRPr lang="en-US" altLang="zh-TW" sz="2000" b="1" dirty="0">
              <a:latin typeface="微軟正黑體" panose="020B0604030504040204" pitchFamily="34" charset="-120"/>
              <a:ea typeface="微軟正黑體" panose="020B0604030504040204" pitchFamily="34" charset="-120"/>
            </a:endParaRPr>
          </a:p>
          <a:p>
            <a:pPr lvl="1">
              <a:buClr>
                <a:schemeClr val="tx2">
                  <a:lumMod val="75000"/>
                </a:schemeClr>
              </a:buClr>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跨校合作課程</a:t>
            </a:r>
            <a:endParaRPr lang="en-US" altLang="zh-TW" sz="2000" b="1" dirty="0">
              <a:latin typeface="微軟正黑體" panose="020B0604030504040204" pitchFamily="34" charset="-120"/>
              <a:ea typeface="微軟正黑體" panose="020B0604030504040204" pitchFamily="34" charset="-120"/>
            </a:endParaRPr>
          </a:p>
          <a:p>
            <a:pPr lvl="2">
              <a:buClr>
                <a:schemeClr val="tx2">
                  <a:lumMod val="75000"/>
                </a:schemeClr>
              </a:buClr>
              <a:buFont typeface="Wingdings" panose="05000000000000000000" pitchFamily="2" charset="2"/>
              <a:buChar char="ü"/>
            </a:pPr>
            <a:r>
              <a:rPr lang="en-US" altLang="zh-TW" sz="2000" b="1" dirty="0">
                <a:latin typeface="微軟正黑體" panose="020B0604030504040204" pitchFamily="34" charset="-120"/>
                <a:ea typeface="微軟正黑體" panose="020B0604030504040204" pitchFamily="34" charset="-120"/>
              </a:rPr>
              <a:t>112-1</a:t>
            </a:r>
            <a:r>
              <a:rPr lang="zh-TW" altLang="en-US" sz="2000" b="1" dirty="0">
                <a:latin typeface="微軟正黑體" panose="020B0604030504040204" pitchFamily="34" charset="-120"/>
                <a:ea typeface="微軟正黑體" panose="020B0604030504040204" pitchFamily="34" charset="-120"/>
              </a:rPr>
              <a:t>學期開授之課程，以學士班課程優先補助</a:t>
            </a:r>
            <a:endParaRPr lang="en-US" altLang="zh-TW" sz="2000" b="1" dirty="0">
              <a:latin typeface="微軟正黑體" panose="020B0604030504040204" pitchFamily="34" charset="-120"/>
              <a:ea typeface="微軟正黑體" panose="020B0604030504040204" pitchFamily="34" charset="-120"/>
            </a:endParaRPr>
          </a:p>
          <a:p>
            <a:pPr lvl="2">
              <a:buClr>
                <a:schemeClr val="tx2">
                  <a:lumMod val="75000"/>
                </a:schemeClr>
              </a:buClr>
              <a:buFont typeface="Wingdings" panose="05000000000000000000" pitchFamily="2" charset="2"/>
              <a:buChar char="ü"/>
            </a:pPr>
            <a:r>
              <a:rPr lang="zh-TW" altLang="en-US" sz="2000" b="1" dirty="0">
                <a:latin typeface="微軟正黑體" panose="020B0604030504040204" pitchFamily="34" charset="-120"/>
                <a:ea typeface="微軟正黑體" panose="020B0604030504040204" pitchFamily="34" charset="-120"/>
              </a:rPr>
              <a:t>台聯大系統或其他頂尖大學友校合作教師須同步於友校開授相同課程</a:t>
            </a:r>
            <a:endParaRPr lang="en-US" altLang="zh-TW"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7696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教學創新課程補助計畫</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7CE15285-9D36-4DFD-8803-696B3B013DA0}"/>
              </a:ext>
            </a:extLst>
          </p:cNvPr>
          <p:cNvSpPr>
            <a:spLocks noGrp="1"/>
          </p:cNvSpPr>
          <p:nvPr>
            <p:ph idx="1"/>
          </p:nvPr>
        </p:nvSpPr>
        <p:spPr>
          <a:xfrm>
            <a:off x="297628" y="2560220"/>
            <a:ext cx="11596744" cy="3485477"/>
          </a:xfrm>
        </p:spPr>
        <p:txBody>
          <a:bodyPr>
            <a:normAutofit/>
          </a:bodyPr>
          <a:lstStyle/>
          <a:p>
            <a:pPr lvl="2">
              <a:buClr>
                <a:schemeClr val="tx2">
                  <a:lumMod val="75000"/>
                </a:schemeClr>
              </a:buClr>
              <a:buFont typeface="Wingdings" panose="05000000000000000000" pitchFamily="2" charset="2"/>
              <a:buChar char="l"/>
            </a:pPr>
            <a:endParaRPr lang="en-US" altLang="zh-TW" sz="2000" b="1" dirty="0">
              <a:latin typeface="微軟正黑體" panose="020B0604030504040204" pitchFamily="34" charset="-120"/>
              <a:ea typeface="微軟正黑體" panose="020B0604030504040204" pitchFamily="34" charset="-120"/>
            </a:endParaRPr>
          </a:p>
          <a:p>
            <a:pPr lvl="2">
              <a:buClr>
                <a:schemeClr val="tx2">
                  <a:lumMod val="75000"/>
                </a:schemeClr>
              </a:buClr>
              <a:buFont typeface="Wingdings" panose="05000000000000000000" pitchFamily="2" charset="2"/>
              <a:buChar char="l"/>
            </a:pPr>
            <a:endParaRPr lang="en-US" altLang="zh-TW" sz="2000" b="1"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F42FD467-5D03-497E-BE0C-7856BB4556FF}"/>
              </a:ext>
            </a:extLst>
          </p:cNvPr>
          <p:cNvSpPr txBox="1"/>
          <p:nvPr/>
        </p:nvSpPr>
        <p:spPr>
          <a:xfrm>
            <a:off x="1074121" y="3764349"/>
            <a:ext cx="10043758" cy="1077218"/>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除跨校合作課程可同時申請另一項教學創新課程補助外，</a:t>
            </a:r>
            <a:endParaRPr lang="en-US" altLang="zh-TW" sz="3200" b="1" dirty="0">
              <a:latin typeface="微軟正黑體" panose="020B0604030504040204" pitchFamily="34" charset="-120"/>
              <a:ea typeface="微軟正黑體" panose="020B0604030504040204" pitchFamily="34" charset="-120"/>
            </a:endParaRPr>
          </a:p>
          <a:p>
            <a:pPr algn="ctr"/>
            <a:r>
              <a:rPr lang="zh-TW" altLang="en-US" sz="3200" b="1" dirty="0">
                <a:latin typeface="微軟正黑體" panose="020B0604030504040204" pitchFamily="34" charset="-120"/>
                <a:ea typeface="微軟正黑體" panose="020B0604030504040204" pitchFamily="34" charset="-120"/>
              </a:rPr>
              <a:t>每門課程僅可擇一項創新課程類別申請補助。</a:t>
            </a:r>
          </a:p>
        </p:txBody>
      </p:sp>
    </p:spTree>
    <p:extLst>
      <p:ext uri="{BB962C8B-B14F-4D97-AF65-F5344CB8AC3E}">
        <p14:creationId xmlns:p14="http://schemas.microsoft.com/office/powerpoint/2010/main" val="47258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DF2953-D060-4077-8381-93DFDAB3B3BB}"/>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教學創新課程補助計畫</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7CE15285-9D36-4DFD-8803-696B3B013DA0}"/>
              </a:ext>
            </a:extLst>
          </p:cNvPr>
          <p:cNvSpPr>
            <a:spLocks noGrp="1"/>
          </p:cNvSpPr>
          <p:nvPr>
            <p:ph idx="1"/>
          </p:nvPr>
        </p:nvSpPr>
        <p:spPr>
          <a:xfrm>
            <a:off x="297628" y="2560220"/>
            <a:ext cx="11596744" cy="3485477"/>
          </a:xfrm>
        </p:spPr>
        <p:txBody>
          <a:bodyPr>
            <a:normAutofit/>
          </a:bodyPr>
          <a:lstStyle/>
          <a:p>
            <a:pPr lvl="2">
              <a:buClr>
                <a:schemeClr val="tx2">
                  <a:lumMod val="75000"/>
                </a:schemeClr>
              </a:buClr>
              <a:buFont typeface="Wingdings" panose="05000000000000000000" pitchFamily="2" charset="2"/>
              <a:buChar char="l"/>
            </a:pPr>
            <a:endParaRPr lang="en-US" altLang="zh-TW" sz="2000" b="1" dirty="0">
              <a:latin typeface="微軟正黑體" panose="020B0604030504040204" pitchFamily="34" charset="-120"/>
              <a:ea typeface="微軟正黑體" panose="020B0604030504040204" pitchFamily="34" charset="-120"/>
            </a:endParaRPr>
          </a:p>
          <a:p>
            <a:pPr lvl="2">
              <a:buClr>
                <a:schemeClr val="tx2">
                  <a:lumMod val="75000"/>
                </a:schemeClr>
              </a:buClr>
              <a:buFont typeface="Wingdings" panose="05000000000000000000" pitchFamily="2" charset="2"/>
              <a:buChar char="l"/>
            </a:pPr>
            <a:endParaRPr lang="en-US" altLang="zh-TW" sz="2000" b="1"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F42FD467-5D03-497E-BE0C-7856BB4556FF}"/>
              </a:ext>
            </a:extLst>
          </p:cNvPr>
          <p:cNvSpPr txBox="1"/>
          <p:nvPr/>
        </p:nvSpPr>
        <p:spPr>
          <a:xfrm>
            <a:off x="1074121" y="2710099"/>
            <a:ext cx="10043758" cy="3046988"/>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審查重點：</a:t>
            </a:r>
            <a:endParaRPr lang="en-US" altLang="zh-TW" sz="3200" b="1" dirty="0">
              <a:latin typeface="微軟正黑體" panose="020B0604030504040204" pitchFamily="34" charset="-120"/>
              <a:ea typeface="微軟正黑體" panose="020B0604030504040204" pitchFamily="34" charset="-120"/>
            </a:endParaRPr>
          </a:p>
          <a:p>
            <a:endParaRPr lang="en-US" altLang="zh-TW" sz="32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en-US" sz="3200" b="1" dirty="0">
                <a:latin typeface="微軟正黑體" panose="020B0604030504040204" pitchFamily="34" charset="-120"/>
                <a:ea typeface="微軟正黑體" panose="020B0604030504040204" pitchFamily="34" charset="-120"/>
              </a:rPr>
              <a:t>課程設計之創新性。</a:t>
            </a:r>
          </a:p>
          <a:p>
            <a:pPr marL="457200" indent="-457200">
              <a:buFont typeface="Wingdings" panose="05000000000000000000" pitchFamily="2" charset="2"/>
              <a:buChar char="ü"/>
            </a:pPr>
            <a:r>
              <a:rPr lang="zh-TW" altLang="en-US" sz="3200" b="1" dirty="0">
                <a:latin typeface="微軟正黑體" panose="020B0604030504040204" pitchFamily="34" charset="-120"/>
                <a:ea typeface="微軟正黑體" panose="020B0604030504040204" pitchFamily="34" charset="-120"/>
              </a:rPr>
              <a:t>課程設計之合宜性及可執行性。</a:t>
            </a:r>
          </a:p>
          <a:p>
            <a:pPr marL="457200" indent="-457200">
              <a:buFont typeface="Wingdings" panose="05000000000000000000" pitchFamily="2" charset="2"/>
              <a:buChar char="ü"/>
            </a:pPr>
            <a:r>
              <a:rPr lang="zh-TW" altLang="en-US" sz="3200" b="1" dirty="0">
                <a:latin typeface="微軟正黑體" panose="020B0604030504040204" pitchFamily="34" charset="-120"/>
                <a:ea typeface="微軟正黑體" panose="020B0604030504040204" pitchFamily="34" charset="-120"/>
              </a:rPr>
              <a:t>經費規劃之適切性。</a:t>
            </a:r>
          </a:p>
          <a:p>
            <a:pPr marL="457200" indent="-457200">
              <a:buFont typeface="Wingdings" panose="05000000000000000000" pitchFamily="2" charset="2"/>
              <a:buChar char="ü"/>
            </a:pPr>
            <a:r>
              <a:rPr lang="zh-TW" altLang="en-US" sz="3200" b="1" dirty="0">
                <a:latin typeface="微軟正黑體" panose="020B0604030504040204" pitchFamily="34" charset="-120"/>
                <a:ea typeface="微軟正黑體" panose="020B0604030504040204" pitchFamily="34" charset="-120"/>
              </a:rPr>
              <a:t>課程創新之預期效益。</a:t>
            </a:r>
          </a:p>
        </p:txBody>
      </p:sp>
    </p:spTree>
    <p:extLst>
      <p:ext uri="{BB962C8B-B14F-4D97-AF65-F5344CB8AC3E}">
        <p14:creationId xmlns:p14="http://schemas.microsoft.com/office/powerpoint/2010/main" val="2381053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TM02900722[[fn=離子會議室]]</Template>
  <TotalTime>1597</TotalTime>
  <Words>1556</Words>
  <Application>Microsoft Office PowerPoint</Application>
  <PresentationFormat>寬螢幕</PresentationFormat>
  <Paragraphs>147</Paragraphs>
  <Slides>22</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微軟正黑體</vt:lpstr>
      <vt:lpstr>新細明體</vt:lpstr>
      <vt:lpstr>Arial</vt:lpstr>
      <vt:lpstr>Calibri</vt:lpstr>
      <vt:lpstr>Century Gothic</vt:lpstr>
      <vt:lpstr>Times New Roman</vt:lpstr>
      <vt:lpstr>Wingdings</vt:lpstr>
      <vt:lpstr>Wingdings 3</vt:lpstr>
      <vt:lpstr>離子會議室</vt:lpstr>
      <vt:lpstr>國立政治大學 112學年度第1學期 教學相關補助計畫說明會</vt:lpstr>
      <vt:lpstr>緣起</vt:lpstr>
      <vt:lpstr>PowerPoint 簡報</vt:lpstr>
      <vt:lpstr>三箭齊發</vt:lpstr>
      <vt:lpstr>共同注意事項</vt:lpstr>
      <vt:lpstr>教學創新課程補助計畫#1</vt:lpstr>
      <vt:lpstr>教學創新課程補助計畫#2</vt:lpstr>
      <vt:lpstr>教學創新課程補助計畫#3</vt:lpstr>
      <vt:lpstr>教學創新課程補助計畫#4</vt:lpstr>
      <vt:lpstr>教學創新課程補助計畫#5</vt:lpstr>
      <vt:lpstr>學系、學士學位學程及院設學士班總整課程補助計畫#1</vt:lpstr>
      <vt:lpstr>學系、學士學位學程及院設學士班總整課程補助計畫#2</vt:lpstr>
      <vt:lpstr>學系、學士學位學程及院設學士班總整課程補助計畫#3</vt:lpstr>
      <vt:lpstr>跨領域學分學程補助計畫#1</vt:lpstr>
      <vt:lpstr>跨領域學分學程補助計畫#2</vt:lpstr>
      <vt:lpstr>跨領域學分學程補助計畫#3</vt:lpstr>
      <vt:lpstr>跨領域學分學程補助計畫#4</vt:lpstr>
      <vt:lpstr>PowerPoint 簡報</vt:lpstr>
      <vt:lpstr>PowerPoint 簡報</vt:lpstr>
      <vt:lpstr>PowerPoint 簡報</vt:lpstr>
      <vt:lpstr>PowerPoint 簡報</vt:lpstr>
      <vt:lpstr>相關問題與建議請洽教務處課務組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國立政治大學 112學年度第1學期 教學相關補助計畫說明會</dc:title>
  <dc:creator>世昌 陳</dc:creator>
  <cp:lastModifiedBy>user</cp:lastModifiedBy>
  <cp:revision>28</cp:revision>
  <cp:lastPrinted>2023-08-01T04:07:02Z</cp:lastPrinted>
  <dcterms:created xsi:type="dcterms:W3CDTF">2023-07-31T02:24:24Z</dcterms:created>
  <dcterms:modified xsi:type="dcterms:W3CDTF">2023-08-01T07:07:35Z</dcterms:modified>
</cp:coreProperties>
</file>